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0"/>
  </p:notesMasterIdLst>
  <p:sldIdLst>
    <p:sldId id="2506" r:id="rId3"/>
    <p:sldId id="2508" r:id="rId4"/>
    <p:sldId id="843" r:id="rId5"/>
    <p:sldId id="2577" r:id="rId6"/>
    <p:sldId id="2578" r:id="rId7"/>
    <p:sldId id="2515" r:id="rId8"/>
    <p:sldId id="2188" r:id="rId9"/>
    <p:sldId id="1136" r:id="rId10"/>
    <p:sldId id="1386" r:id="rId11"/>
    <p:sldId id="2516" r:id="rId12"/>
    <p:sldId id="2414" r:id="rId13"/>
    <p:sldId id="2564" r:id="rId14"/>
    <p:sldId id="2517" r:id="rId15"/>
    <p:sldId id="2610" r:id="rId16"/>
    <p:sldId id="2609" r:id="rId17"/>
    <p:sldId id="2599" r:id="rId18"/>
    <p:sldId id="2600" r:id="rId19"/>
    <p:sldId id="2601" r:id="rId20"/>
    <p:sldId id="2602" r:id="rId21"/>
    <p:sldId id="2603" r:id="rId22"/>
    <p:sldId id="2604" r:id="rId23"/>
    <p:sldId id="2579" r:id="rId24"/>
    <p:sldId id="2605" r:id="rId25"/>
    <p:sldId id="2606" r:id="rId26"/>
    <p:sldId id="2607" r:id="rId27"/>
    <p:sldId id="2608" r:id="rId28"/>
    <p:sldId id="251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F5597"/>
    <a:srgbClr val="4472C4"/>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14" autoAdjust="0"/>
  </p:normalViewPr>
  <p:slideViewPr>
    <p:cSldViewPr snapToGrid="0" showGuides="1">
      <p:cViewPr varScale="1">
        <p:scale>
          <a:sx n="88" d="100"/>
          <a:sy n="88" d="100"/>
        </p:scale>
        <p:origin x="494" y="53"/>
      </p:cViewPr>
      <p:guideLst>
        <p:guide orient="horz" pos="22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14</a:t>
            </a:fld>
            <a:endParaRPr kumimoji="1" lang="zh-CN" altLang="en-US"/>
          </a:p>
        </p:txBody>
      </p:sp>
    </p:spTree>
    <p:extLst>
      <p:ext uri="{BB962C8B-B14F-4D97-AF65-F5344CB8AC3E}">
        <p14:creationId xmlns:p14="http://schemas.microsoft.com/office/powerpoint/2010/main" val="283433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15</a:t>
            </a:fld>
            <a:endParaRPr kumimoji="1" lang="zh-CN" altLang="en-US"/>
          </a:p>
        </p:txBody>
      </p:sp>
    </p:spTree>
    <p:extLst>
      <p:ext uri="{BB962C8B-B14F-4D97-AF65-F5344CB8AC3E}">
        <p14:creationId xmlns:p14="http://schemas.microsoft.com/office/powerpoint/2010/main" val="423791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26</a:t>
            </a:fld>
            <a:endParaRPr kumimoji="1" lang="zh-CN" altLang="en-US"/>
          </a:p>
        </p:txBody>
      </p:sp>
    </p:spTree>
    <p:extLst>
      <p:ext uri="{BB962C8B-B14F-4D97-AF65-F5344CB8AC3E}">
        <p14:creationId xmlns:p14="http://schemas.microsoft.com/office/powerpoint/2010/main" val="3819671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2021/12/10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2021/12/10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
        <p:nvSpPr>
          <p:cNvPr id="11" name="TextBox 10"/>
          <p:cNvSpPr txBox="1"/>
          <p:nvPr userDrawn="1"/>
        </p:nvSpPr>
        <p:spPr>
          <a:xfrm>
            <a:off x="2164879"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2021/12/10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2021/12/10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15.emf"/><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6.jpeg"/><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15340" y="1939290"/>
            <a:ext cx="6428740" cy="895350"/>
          </a:xfrm>
          <a:prstGeom prst="rect">
            <a:avLst/>
          </a:prstGeom>
          <a:solidFill>
            <a:schemeClr val="accent1"/>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4"/>
          <p:cNvSpPr/>
          <p:nvPr/>
        </p:nvSpPr>
        <p:spPr>
          <a:xfrm rot="18995812">
            <a:off x="53273" y="-1496485"/>
            <a:ext cx="1980000" cy="19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7" name="矩形: 圆角 4"/>
          <p:cNvSpPr/>
          <p:nvPr/>
        </p:nvSpPr>
        <p:spPr>
          <a:xfrm rot="18941252">
            <a:off x="-315006" y="-281731"/>
            <a:ext cx="648000" cy="648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4" name="TextBox 891"/>
          <p:cNvSpPr txBox="1"/>
          <p:nvPr/>
        </p:nvSpPr>
        <p:spPr>
          <a:xfrm>
            <a:off x="1844040" y="1939290"/>
            <a:ext cx="4370705" cy="922020"/>
          </a:xfrm>
          <a:prstGeom prst="rect">
            <a:avLst/>
          </a:prstGeom>
          <a:noFill/>
        </p:spPr>
        <p:txBody>
          <a:bodyPr wrap="square" rtlCol="0">
            <a:spAutoFit/>
          </a:bodyPr>
          <a:lstStyle/>
          <a:p>
            <a:pPr algn="l"/>
            <a:r>
              <a:rPr lang="zh-CN" altLang="en-US" sz="5400" dirty="0">
                <a:solidFill>
                  <a:schemeClr val="bg1"/>
                </a:solidFill>
                <a:cs typeface="+mn-ea"/>
                <a:sym typeface="+mn-lt"/>
              </a:rPr>
              <a:t>课程设计汇报</a:t>
            </a:r>
          </a:p>
        </p:txBody>
      </p:sp>
      <p:grpSp>
        <p:nvGrpSpPr>
          <p:cNvPr id="27" name="组合 26"/>
          <p:cNvGrpSpPr/>
          <p:nvPr/>
        </p:nvGrpSpPr>
        <p:grpSpPr>
          <a:xfrm>
            <a:off x="2988310" y="3317240"/>
            <a:ext cx="2083435" cy="830580"/>
            <a:chOff x="4900613" y="4067568"/>
            <a:chExt cx="1328472" cy="468000"/>
          </a:xfrm>
        </p:grpSpPr>
        <p:sp>
          <p:nvSpPr>
            <p:cNvPr id="31" name="矩形 30"/>
            <p:cNvSpPr/>
            <p:nvPr/>
          </p:nvSpPr>
          <p:spPr>
            <a:xfrm>
              <a:off x="4900613" y="4067568"/>
              <a:ext cx="1328472" cy="468000"/>
            </a:xfrm>
            <a:prstGeom prst="rect">
              <a:avLst/>
            </a:prstGeom>
            <a:solidFill>
              <a:schemeClr val="accent1"/>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p:cNvSpPr txBox="1"/>
            <p:nvPr/>
          </p:nvSpPr>
          <p:spPr>
            <a:xfrm>
              <a:off x="4927028" y="4181526"/>
              <a:ext cx="1275236" cy="224697"/>
            </a:xfrm>
            <a:prstGeom prst="rect">
              <a:avLst/>
            </a:prstGeom>
            <a:noFill/>
          </p:spPr>
          <p:txBody>
            <a:bodyPr wrap="square" rtlCol="0">
              <a:spAutoFit/>
            </a:bodyPr>
            <a:lstStyle/>
            <a:p>
              <a:pPr algn="ctr"/>
              <a:r>
                <a:rPr lang="zh-CN" altLang="en-US" sz="2000" dirty="0">
                  <a:solidFill>
                    <a:schemeClr val="bg1"/>
                  </a:solidFill>
                  <a:cs typeface="+mn-ea"/>
                  <a:sym typeface="+mn-lt"/>
                </a:rPr>
                <a:t>汇报人</a:t>
              </a:r>
              <a:r>
                <a:rPr lang="zh-CN" altLang="en-US" sz="2000" dirty="0" smtClean="0">
                  <a:solidFill>
                    <a:schemeClr val="bg1"/>
                  </a:solidFill>
                  <a:cs typeface="+mn-ea"/>
                  <a:sym typeface="+mn-lt"/>
                </a:rPr>
                <a:t>：陈嘉琛</a:t>
              </a:r>
            </a:p>
          </p:txBody>
        </p:sp>
      </p:grpSp>
      <p:sp>
        <p:nvSpPr>
          <p:cNvPr id="34" name="矩形 33"/>
          <p:cNvSpPr/>
          <p:nvPr/>
        </p:nvSpPr>
        <p:spPr>
          <a:xfrm>
            <a:off x="8093340" y="2933665"/>
            <a:ext cx="2312658" cy="838835"/>
          </a:xfrm>
          <a:prstGeom prst="rect">
            <a:avLst/>
          </a:prstGeom>
        </p:spPr>
        <p:txBody>
          <a:bodyPr wrap="square">
            <a:spAutoFit/>
          </a:bodyPr>
          <a:lstStyle/>
          <a:p>
            <a:pPr algn="dist" defTabSz="914400">
              <a:lnSpc>
                <a:spcPct val="90000"/>
              </a:lnSpc>
              <a:spcBef>
                <a:spcPct val="0"/>
              </a:spcBef>
            </a:pPr>
            <a:r>
              <a:rPr lang="en-US" altLang="zh-CN" sz="5400" dirty="0" smtClean="0">
                <a:solidFill>
                  <a:schemeClr val="bg1"/>
                </a:solidFill>
                <a:cs typeface="+mn-ea"/>
                <a:sym typeface="+mn-lt"/>
              </a:rPr>
              <a:t>2021</a:t>
            </a:r>
            <a:endParaRPr lang="zh-CN" altLang="en-US" sz="5400" dirty="0">
              <a:solidFill>
                <a:schemeClr val="bg1"/>
              </a:solidFill>
              <a:cs typeface="+mn-ea"/>
              <a:sym typeface="+mn-lt"/>
            </a:endParaRPr>
          </a:p>
        </p:txBody>
      </p:sp>
      <p:grpSp>
        <p:nvGrpSpPr>
          <p:cNvPr id="14" name="组合 13"/>
          <p:cNvGrpSpPr/>
          <p:nvPr/>
        </p:nvGrpSpPr>
        <p:grpSpPr>
          <a:xfrm>
            <a:off x="925225" y="484441"/>
            <a:ext cx="11512319" cy="7057559"/>
            <a:chOff x="925225" y="484441"/>
            <a:chExt cx="11512319" cy="7057559"/>
          </a:xfrm>
        </p:grpSpPr>
        <p:sp>
          <p:nvSpPr>
            <p:cNvPr id="11" name="矩形 10"/>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5"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2" name="图片 1"/>
          <p:cNvPicPr>
            <a:picLocks noChangeAspect="1"/>
          </p:cNvPicPr>
          <p:nvPr/>
        </p:nvPicPr>
        <p:blipFill>
          <a:blip r:embed="rId3"/>
          <a:stretch>
            <a:fillRect/>
          </a:stretch>
        </p:blipFill>
        <p:spPr>
          <a:xfrm>
            <a:off x="7419340" y="2011680"/>
            <a:ext cx="4540885" cy="3015615"/>
          </a:xfrm>
          <a:prstGeom prst="rect">
            <a:avLst/>
          </a:prstGeom>
        </p:spPr>
      </p:pic>
      <p:grpSp>
        <p:nvGrpSpPr>
          <p:cNvPr id="3" name="组合 2"/>
          <p:cNvGrpSpPr/>
          <p:nvPr/>
        </p:nvGrpSpPr>
        <p:grpSpPr>
          <a:xfrm>
            <a:off x="815340" y="4331335"/>
            <a:ext cx="6428740" cy="780415"/>
            <a:chOff x="4900613" y="4067568"/>
            <a:chExt cx="1328472" cy="468000"/>
          </a:xfrm>
        </p:grpSpPr>
        <p:sp>
          <p:nvSpPr>
            <p:cNvPr id="4" name="矩形 3"/>
            <p:cNvSpPr/>
            <p:nvPr/>
          </p:nvSpPr>
          <p:spPr>
            <a:xfrm>
              <a:off x="4900613" y="4067568"/>
              <a:ext cx="1328472" cy="468000"/>
            </a:xfrm>
            <a:prstGeom prst="rect">
              <a:avLst/>
            </a:prstGeom>
            <a:solidFill>
              <a:schemeClr val="accent1"/>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4927231" y="4181997"/>
              <a:ext cx="1275236" cy="239141"/>
            </a:xfrm>
            <a:prstGeom prst="rect">
              <a:avLst/>
            </a:prstGeom>
            <a:noFill/>
          </p:spPr>
          <p:txBody>
            <a:bodyPr wrap="square" rtlCol="0">
              <a:spAutoFit/>
            </a:bodyPr>
            <a:lstStyle/>
            <a:p>
              <a:pPr algn="ctr"/>
              <a:r>
                <a:rPr lang="zh-CN" altLang="en-US" sz="2000" dirty="0">
                  <a:solidFill>
                    <a:schemeClr val="bg1"/>
                  </a:solidFill>
                  <a:cs typeface="+mn-ea"/>
                  <a:sym typeface="+mn-lt"/>
                </a:rPr>
                <a:t>组员：王玥灏，刘欣源，徐世杰</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801911" y="2070117"/>
            <a:ext cx="2611131" cy="2717764"/>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4" name="组合 13"/>
          <p:cNvGrpSpPr/>
          <p:nvPr/>
        </p:nvGrpSpPr>
        <p:grpSpPr>
          <a:xfrm>
            <a:off x="-822837" y="-1740227"/>
            <a:ext cx="13690458" cy="9752745"/>
            <a:chOff x="-822837" y="-1740227"/>
            <a:chExt cx="13690458" cy="9752745"/>
          </a:xfrm>
        </p:grpSpPr>
        <p:sp>
          <p:nvSpPr>
            <p:cNvPr id="15" name="任意多边形: 形状 26"/>
            <p:cNvSpPr>
              <a:spLocks noChangeAspect="1"/>
            </p:cNvSpPr>
            <p:nvPr/>
          </p:nvSpPr>
          <p:spPr>
            <a:xfrm rot="12104625">
              <a:off x="-822837" y="-1740227"/>
              <a:ext cx="2772000" cy="27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任意多边形: 形状 1"/>
            <p:cNvSpPr/>
            <p:nvPr/>
          </p:nvSpPr>
          <p:spPr>
            <a:xfrm rot="2045644">
              <a:off x="10347621" y="5492518"/>
              <a:ext cx="2520000" cy="2520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文本框 17"/>
            <p:cNvSpPr txBox="1"/>
            <p:nvPr/>
          </p:nvSpPr>
          <p:spPr>
            <a:xfrm rot="10800000">
              <a:off x="10302137" y="-1573827"/>
              <a:ext cx="1604211"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1200" cap="none" spc="0" normalizeH="0" baseline="0" noProof="0" dirty="0">
                  <a:ln>
                    <a:noFill/>
                  </a:ln>
                  <a:solidFill>
                    <a:schemeClr val="accent1"/>
                  </a:solidFill>
                  <a:effectLst/>
                  <a:uLnTx/>
                  <a:uFillTx/>
                  <a:cs typeface="+mn-ea"/>
                  <a:sym typeface="+mn-lt"/>
                </a:rPr>
                <a:t>“</a:t>
              </a:r>
            </a:p>
          </p:txBody>
        </p:sp>
      </p:grpSp>
      <p:sp>
        <p:nvSpPr>
          <p:cNvPr id="21" name="椭圆 20"/>
          <p:cNvSpPr/>
          <p:nvPr/>
        </p:nvSpPr>
        <p:spPr>
          <a:xfrm rot="20722132">
            <a:off x="504305" y="5571497"/>
            <a:ext cx="824923" cy="8249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文本框 22"/>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03</a:t>
            </a:r>
            <a:endParaRPr kumimoji="0" lang="zh-CN" altLang="en-US" sz="9600" b="1" i="0" u="none" strike="noStrike" kern="1200" cap="none" spc="0" normalizeH="0" baseline="0" noProof="0" dirty="0">
              <a:ln>
                <a:noFill/>
              </a:ln>
              <a:solidFill>
                <a:schemeClr val="accent1"/>
              </a:solidFill>
              <a:effectLst/>
              <a:uLnTx/>
              <a:uFillTx/>
              <a:cs typeface="+mn-ea"/>
              <a:sym typeface="+mn-lt"/>
            </a:endParaRPr>
          </a:p>
        </p:txBody>
      </p:sp>
      <p:sp>
        <p:nvSpPr>
          <p:cNvPr id="8" name="矩形 8"/>
          <p:cNvSpPr/>
          <p:nvPr/>
        </p:nvSpPr>
        <p:spPr>
          <a:xfrm>
            <a:off x="1419860" y="2921635"/>
            <a:ext cx="4406265" cy="1014730"/>
          </a:xfrm>
          <a:prstGeom prst="rect">
            <a:avLst/>
          </a:prstGeom>
        </p:spPr>
        <p:txBody>
          <a:bodyPr wrap="square">
            <a:spAutoFit/>
          </a:bodyPr>
          <a:lstStyle/>
          <a:p>
            <a:pPr algn="ctr"/>
            <a:r>
              <a:rPr lang="zh-CN" altLang="en-US" sz="6000" dirty="0">
                <a:cs typeface="+mn-ea"/>
                <a:sym typeface="+mn-lt"/>
              </a:rPr>
              <a:t>机械臂选取</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íṧlíḍè"/>
          <p:cNvSpPr/>
          <p:nvPr/>
        </p:nvSpPr>
        <p:spPr bwMode="auto">
          <a:xfrm>
            <a:off x="0" y="525780"/>
            <a:ext cx="2494915" cy="481965"/>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76" name="ïş1ídè"/>
          <p:cNvSpPr txBox="1"/>
          <p:nvPr/>
        </p:nvSpPr>
        <p:spPr>
          <a:xfrm>
            <a:off x="91440" y="572135"/>
            <a:ext cx="2384425" cy="389255"/>
          </a:xfrm>
          <a:prstGeom prst="rect">
            <a:avLst/>
          </a:prstGeom>
          <a:noFill/>
        </p:spPr>
        <p:txBody>
          <a:bodyPr wrap="square">
            <a:normAutofit/>
          </a:bodyPr>
          <a:lstStyle/>
          <a:p>
            <a:pPr algn="dist"/>
            <a:r>
              <a:rPr lang="zh-CN" altLang="en-US" dirty="0">
                <a:solidFill>
                  <a:schemeClr val="bg1"/>
                </a:solidFill>
                <a:cs typeface="+mn-ea"/>
                <a:sym typeface="+mn-lt"/>
              </a:rPr>
              <a:t>机械臂选取</a:t>
            </a:r>
          </a:p>
        </p:txBody>
      </p:sp>
      <p:grpSp>
        <p:nvGrpSpPr>
          <p:cNvPr id="77" name="组合 76"/>
          <p:cNvGrpSpPr/>
          <p:nvPr/>
        </p:nvGrpSpPr>
        <p:grpSpPr>
          <a:xfrm>
            <a:off x="925225" y="484441"/>
            <a:ext cx="11512319" cy="7057559"/>
            <a:chOff x="925225" y="484441"/>
            <a:chExt cx="11512319" cy="7057559"/>
          </a:xfrm>
        </p:grpSpPr>
        <p:sp>
          <p:nvSpPr>
            <p:cNvPr id="78" name="矩形 7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4" name="右箭头 7"/>
          <p:cNvSpPr/>
          <p:nvPr/>
        </p:nvSpPr>
        <p:spPr>
          <a:xfrm>
            <a:off x="3807460" y="4658360"/>
            <a:ext cx="807720" cy="343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9"/>
          <p:cNvSpPr/>
          <p:nvPr/>
        </p:nvSpPr>
        <p:spPr>
          <a:xfrm>
            <a:off x="5007610" y="4387215"/>
            <a:ext cx="2176780" cy="8851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依据机构简图绘制机械臂三维模型</a:t>
            </a:r>
          </a:p>
        </p:txBody>
      </p:sp>
      <p:sp>
        <p:nvSpPr>
          <p:cNvPr id="6" name="右箭头 10"/>
          <p:cNvSpPr/>
          <p:nvPr/>
        </p:nvSpPr>
        <p:spPr>
          <a:xfrm>
            <a:off x="7576820" y="4658360"/>
            <a:ext cx="807720" cy="343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11"/>
          <p:cNvSpPr/>
          <p:nvPr/>
        </p:nvSpPr>
        <p:spPr>
          <a:xfrm>
            <a:off x="8896985" y="4387215"/>
            <a:ext cx="2181860" cy="8851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依据任务要求选择合适末端执行器</a:t>
            </a:r>
          </a:p>
        </p:txBody>
      </p:sp>
      <p:sp>
        <p:nvSpPr>
          <p:cNvPr id="27" name="圆角矩形 5"/>
          <p:cNvSpPr/>
          <p:nvPr/>
        </p:nvSpPr>
        <p:spPr>
          <a:xfrm>
            <a:off x="1327150" y="4425315"/>
            <a:ext cx="2087880" cy="8851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依据任务要求绘制结构原理图</a:t>
            </a:r>
          </a:p>
        </p:txBody>
      </p:sp>
      <p:pic>
        <p:nvPicPr>
          <p:cNvPr id="2" name="图片 6" descr="111"/>
          <p:cNvPicPr>
            <a:picLocks noChangeAspect="1"/>
          </p:cNvPicPr>
          <p:nvPr/>
        </p:nvPicPr>
        <p:blipFill>
          <a:blip r:embed="rId3"/>
          <a:stretch>
            <a:fillRect/>
          </a:stretch>
        </p:blipFill>
        <p:spPr>
          <a:xfrm>
            <a:off x="1360805" y="1350010"/>
            <a:ext cx="2020570" cy="2853055"/>
          </a:xfrm>
          <a:prstGeom prst="rect">
            <a:avLst/>
          </a:prstGeom>
          <a:noFill/>
          <a:ln w="9525">
            <a:noFill/>
          </a:ln>
        </p:spPr>
      </p:pic>
      <p:pic>
        <p:nvPicPr>
          <p:cNvPr id="3" name="图片 -2147482467"/>
          <p:cNvPicPr>
            <a:picLocks noChangeAspect="1"/>
          </p:cNvPicPr>
          <p:nvPr/>
        </p:nvPicPr>
        <p:blipFill>
          <a:blip r:embed="rId4"/>
          <a:stretch>
            <a:fillRect/>
          </a:stretch>
        </p:blipFill>
        <p:spPr>
          <a:xfrm>
            <a:off x="4916805" y="1410335"/>
            <a:ext cx="2358390" cy="2792730"/>
          </a:xfrm>
          <a:prstGeom prst="rect">
            <a:avLst/>
          </a:prstGeom>
          <a:noFill/>
          <a:ln w="9525">
            <a:noFill/>
          </a:ln>
        </p:spPr>
      </p:pic>
      <p:pic>
        <p:nvPicPr>
          <p:cNvPr id="7" name="图片 -2147482456"/>
          <p:cNvPicPr>
            <a:picLocks noChangeAspect="1"/>
          </p:cNvPicPr>
          <p:nvPr/>
        </p:nvPicPr>
        <p:blipFill>
          <a:blip r:embed="rId5"/>
          <a:stretch>
            <a:fillRect/>
          </a:stretch>
        </p:blipFill>
        <p:spPr>
          <a:xfrm>
            <a:off x="8510270" y="1506220"/>
            <a:ext cx="2955925" cy="26009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bldLvl="0" animBg="1"/>
      <p:bldP spid="5" grpId="1" animBg="1"/>
      <p:bldP spid="6" grpId="0" bldLvl="0" animBg="1"/>
      <p:bldP spid="6" grpId="1" animBg="1"/>
      <p:bldP spid="8" grpId="0" bldLvl="0" animBg="1"/>
      <p:bldP spid="8" grpId="1" animBg="1"/>
      <p:bldP spid="27" grpId="0" bldLvl="0" animBg="1"/>
      <p:bldP spid="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íṧlíḍè"/>
          <p:cNvSpPr/>
          <p:nvPr/>
        </p:nvSpPr>
        <p:spPr bwMode="auto">
          <a:xfrm>
            <a:off x="0" y="525780"/>
            <a:ext cx="2162810" cy="481965"/>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76" name="ïş1ídè"/>
          <p:cNvSpPr txBox="1"/>
          <p:nvPr/>
        </p:nvSpPr>
        <p:spPr>
          <a:xfrm>
            <a:off x="55245" y="572135"/>
            <a:ext cx="2052320" cy="389255"/>
          </a:xfrm>
          <a:prstGeom prst="rect">
            <a:avLst/>
          </a:prstGeom>
          <a:noFill/>
        </p:spPr>
        <p:txBody>
          <a:bodyPr wrap="square">
            <a:normAutofit/>
          </a:bodyPr>
          <a:lstStyle/>
          <a:p>
            <a:pPr algn="dist"/>
            <a:r>
              <a:rPr lang="zh-CN" altLang="en-US" dirty="0">
                <a:solidFill>
                  <a:schemeClr val="bg1"/>
                </a:solidFill>
                <a:cs typeface="+mn-ea"/>
                <a:sym typeface="+mn-lt"/>
              </a:rPr>
              <a:t>机械臂设计</a:t>
            </a:r>
          </a:p>
        </p:txBody>
      </p:sp>
      <p:grpSp>
        <p:nvGrpSpPr>
          <p:cNvPr id="77" name="组合 76"/>
          <p:cNvGrpSpPr/>
          <p:nvPr/>
        </p:nvGrpSpPr>
        <p:grpSpPr>
          <a:xfrm>
            <a:off x="925225" y="464756"/>
            <a:ext cx="11512319" cy="7047399"/>
            <a:chOff x="925225" y="484441"/>
            <a:chExt cx="11512319" cy="7047399"/>
          </a:xfrm>
        </p:grpSpPr>
        <p:sp>
          <p:nvSpPr>
            <p:cNvPr id="78" name="矩形 7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8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9" name="矩形: 圆角 4"/>
            <p:cNvSpPr/>
            <p:nvPr/>
          </p:nvSpPr>
          <p:spPr>
            <a:xfrm rot="18520264">
              <a:off x="10526253" y="616384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2" name="图片 29" descr="工作空间"/>
          <p:cNvPicPr>
            <a:picLocks noChangeAspect="1"/>
          </p:cNvPicPr>
          <p:nvPr/>
        </p:nvPicPr>
        <p:blipFill>
          <a:blip r:embed="rId3"/>
          <a:stretch>
            <a:fillRect/>
          </a:stretch>
        </p:blipFill>
        <p:spPr>
          <a:xfrm>
            <a:off x="201930" y="1759585"/>
            <a:ext cx="4799965" cy="3592830"/>
          </a:xfrm>
          <a:prstGeom prst="rect">
            <a:avLst/>
          </a:prstGeom>
          <a:noFill/>
          <a:ln w="9525">
            <a:noFill/>
          </a:ln>
        </p:spPr>
      </p:pic>
      <p:pic>
        <p:nvPicPr>
          <p:cNvPr id="4" name="图片 3"/>
          <p:cNvPicPr>
            <a:picLocks noChangeAspect="1"/>
          </p:cNvPicPr>
          <p:nvPr/>
        </p:nvPicPr>
        <p:blipFill>
          <a:blip r:embed="rId4"/>
          <a:stretch>
            <a:fillRect/>
          </a:stretch>
        </p:blipFill>
        <p:spPr>
          <a:xfrm>
            <a:off x="5387340" y="1138555"/>
            <a:ext cx="5598160" cy="4072255"/>
          </a:xfrm>
          <a:prstGeom prst="rect">
            <a:avLst/>
          </a:prstGeom>
        </p:spPr>
      </p:pic>
      <p:sp>
        <p:nvSpPr>
          <p:cNvPr id="5" name="矩形 37"/>
          <p:cNvSpPr/>
          <p:nvPr/>
        </p:nvSpPr>
        <p:spPr>
          <a:xfrm>
            <a:off x="1115326" y="5214254"/>
            <a:ext cx="2973172" cy="37592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60" b="1" noProof="0" dirty="0" smtClean="0">
                <a:ln>
                  <a:noFill/>
                </a:ln>
                <a:solidFill>
                  <a:schemeClr val="tx1">
                    <a:lumMod val="75000"/>
                    <a:lumOff val="25000"/>
                  </a:schemeClr>
                </a:solidFill>
                <a:effectLst/>
                <a:uLnTx/>
                <a:uFillTx/>
                <a:cs typeface="+mn-ea"/>
                <a:sym typeface="+mn-lt"/>
              </a:rPr>
              <a:t>工作空间</a:t>
            </a:r>
          </a:p>
        </p:txBody>
      </p:sp>
      <p:sp>
        <p:nvSpPr>
          <p:cNvPr id="20" name="文本框 19"/>
          <p:cNvSpPr txBox="1"/>
          <p:nvPr/>
        </p:nvSpPr>
        <p:spPr>
          <a:xfrm>
            <a:off x="5386705" y="5269230"/>
            <a:ext cx="5598795" cy="1014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zh-CN" altLang="en-US" sz="2000" b="1" dirty="0">
                <a:ln/>
                <a:solidFill>
                  <a:schemeClr val="tx1"/>
                </a:solidFill>
                <a:effectLst/>
                <a:latin typeface="微软雅黑" panose="020B0503020204020204" charset="-122"/>
                <a:ea typeface="微软雅黑" panose="020B0503020204020204" charset="-122"/>
                <a:sym typeface="+mn-ea"/>
              </a:rPr>
              <a:t>通过关节角限位计算及工作空间求取，确定其工作高度位于</a:t>
            </a:r>
            <a:r>
              <a:rPr lang="en-US" altLang="zh-CN" sz="2000" b="1" dirty="0">
                <a:ln/>
                <a:solidFill>
                  <a:schemeClr val="tx1"/>
                </a:solidFill>
                <a:effectLst/>
                <a:latin typeface="微软雅黑" panose="020B0503020204020204" charset="-122"/>
                <a:ea typeface="微软雅黑" panose="020B0503020204020204" charset="-122"/>
                <a:sym typeface="+mn-ea"/>
              </a:rPr>
              <a:t>98mm——356mm</a:t>
            </a:r>
            <a:endParaRPr lang="en-US" altLang="zh-CN" sz="2000" b="1" dirty="0">
              <a:ln/>
              <a:solidFill>
                <a:schemeClr val="tx1"/>
              </a:solidFill>
              <a:effectLst/>
              <a:latin typeface="微软雅黑" panose="020B0503020204020204" charset="-122"/>
              <a:ea typeface="微软雅黑" panose="020B0503020204020204" charset="-122"/>
            </a:endParaRPr>
          </a:p>
          <a:p>
            <a:pPr indent="0" algn="l" fontAlgn="auto"/>
            <a:r>
              <a:rPr lang="zh-CN" altLang="en-US" sz="2000" b="1" dirty="0">
                <a:ln/>
                <a:solidFill>
                  <a:schemeClr val="tx1"/>
                </a:solidFill>
                <a:effectLst/>
                <a:latin typeface="微软雅黑" panose="020B0503020204020204" charset="-122"/>
                <a:ea typeface="微软雅黑" panose="020B0503020204020204" charset="-122"/>
                <a:sym typeface="+mn-ea"/>
              </a:rPr>
              <a:t>机械臂满足该夹取工作需求</a:t>
            </a:r>
            <a:endParaRPr lang="zh-CN" altLang="en-US" sz="2000" b="1" noProof="0" dirty="0">
              <a:ln/>
              <a:solidFill>
                <a:schemeClr val="tx1"/>
              </a:solidFill>
              <a:effectLst/>
              <a:uLnTx/>
              <a:uFillTx/>
              <a:latin typeface="微软雅黑" panose="020B0503020204020204" charset="-122"/>
              <a:ea typeface="微软雅黑" panose="020B0503020204020204" charset="-122"/>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801911" y="2070117"/>
            <a:ext cx="2611131" cy="2717764"/>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4" name="组合 13"/>
          <p:cNvGrpSpPr/>
          <p:nvPr/>
        </p:nvGrpSpPr>
        <p:grpSpPr>
          <a:xfrm>
            <a:off x="-822837" y="-1740227"/>
            <a:ext cx="13690458" cy="9752745"/>
            <a:chOff x="-822837" y="-1740227"/>
            <a:chExt cx="13690458" cy="9752745"/>
          </a:xfrm>
        </p:grpSpPr>
        <p:sp>
          <p:nvSpPr>
            <p:cNvPr id="15" name="任意多边形: 形状 26"/>
            <p:cNvSpPr>
              <a:spLocks noChangeAspect="1"/>
            </p:cNvSpPr>
            <p:nvPr/>
          </p:nvSpPr>
          <p:spPr>
            <a:xfrm rot="12104625">
              <a:off x="-822837" y="-1740227"/>
              <a:ext cx="2772000" cy="27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任意多边形: 形状 1"/>
            <p:cNvSpPr/>
            <p:nvPr/>
          </p:nvSpPr>
          <p:spPr>
            <a:xfrm rot="2045644">
              <a:off x="10347621" y="5492518"/>
              <a:ext cx="2520000" cy="2520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文本框 17"/>
            <p:cNvSpPr txBox="1"/>
            <p:nvPr/>
          </p:nvSpPr>
          <p:spPr>
            <a:xfrm rot="10800000">
              <a:off x="10302137" y="-1573827"/>
              <a:ext cx="1604211"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1200" cap="none" spc="0" normalizeH="0" baseline="0" noProof="0" dirty="0">
                  <a:ln>
                    <a:noFill/>
                  </a:ln>
                  <a:solidFill>
                    <a:schemeClr val="accent1"/>
                  </a:solidFill>
                  <a:effectLst/>
                  <a:uLnTx/>
                  <a:uFillTx/>
                  <a:cs typeface="+mn-ea"/>
                  <a:sym typeface="+mn-lt"/>
                </a:rPr>
                <a:t>“</a:t>
              </a:r>
            </a:p>
          </p:txBody>
        </p:sp>
      </p:grpSp>
      <p:sp>
        <p:nvSpPr>
          <p:cNvPr id="21" name="椭圆 20"/>
          <p:cNvSpPr/>
          <p:nvPr/>
        </p:nvSpPr>
        <p:spPr>
          <a:xfrm rot="20722132">
            <a:off x="504305" y="5571497"/>
            <a:ext cx="824923" cy="8249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文本框 22"/>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04</a:t>
            </a:r>
            <a:endParaRPr kumimoji="0" lang="zh-CN" altLang="en-US" sz="9600" b="1" i="0" u="none" strike="noStrike" kern="1200" cap="none" spc="0" normalizeH="0" baseline="0" noProof="0" dirty="0">
              <a:ln>
                <a:noFill/>
              </a:ln>
              <a:solidFill>
                <a:schemeClr val="accent1"/>
              </a:solidFill>
              <a:effectLst/>
              <a:uLnTx/>
              <a:uFillTx/>
              <a:cs typeface="+mn-ea"/>
              <a:sym typeface="+mn-lt"/>
            </a:endParaRPr>
          </a:p>
        </p:txBody>
      </p:sp>
      <p:sp>
        <p:nvSpPr>
          <p:cNvPr id="8" name="矩形 8"/>
          <p:cNvSpPr/>
          <p:nvPr/>
        </p:nvSpPr>
        <p:spPr>
          <a:xfrm>
            <a:off x="1420495" y="2459990"/>
            <a:ext cx="4406265" cy="1938020"/>
          </a:xfrm>
          <a:prstGeom prst="rect">
            <a:avLst/>
          </a:prstGeom>
        </p:spPr>
        <p:txBody>
          <a:bodyPr wrap="square">
            <a:spAutoFit/>
          </a:bodyPr>
          <a:lstStyle/>
          <a:p>
            <a:pPr algn="ctr"/>
            <a:r>
              <a:rPr lang="zh-CN" altLang="en-US" sz="6000" dirty="0">
                <a:cs typeface="+mn-ea"/>
                <a:sym typeface="+mn-lt"/>
              </a:rPr>
              <a:t>控制</a:t>
            </a:r>
            <a:r>
              <a:rPr lang="zh-CN" altLang="en-US" sz="6000" dirty="0" smtClean="0">
                <a:cs typeface="+mn-ea"/>
                <a:sym typeface="+mn-lt"/>
              </a:rPr>
              <a:t>系统</a:t>
            </a:r>
            <a:r>
              <a:rPr lang="zh-CN" altLang="en-US" sz="6000" dirty="0">
                <a:cs typeface="+mn-ea"/>
                <a:sym typeface="+mn-lt"/>
              </a:rPr>
              <a:t>方案设计</a:t>
            </a:r>
            <a:endParaRPr lang="zh-CN" altLang="en-US" sz="6000" spc="6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总体方案</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4" name="图片 3" descr="二级项目电路图A2.pdf - WPS Office"/>
          <p:cNvPicPr>
            <a:picLocks noChangeAspect="1"/>
          </p:cNvPicPr>
          <p:nvPr/>
        </p:nvPicPr>
        <p:blipFill rotWithShape="1">
          <a:blip r:embed="rId3">
            <a:extLst>
              <a:ext uri="{28A0092B-C50C-407E-A947-70E740481C1C}">
                <a14:useLocalDpi xmlns:a14="http://schemas.microsoft.com/office/drawing/2010/main" val="0"/>
              </a:ext>
            </a:extLst>
          </a:blip>
          <a:srcRect l="17142" t="9635" r="17071" b="4385"/>
          <a:stretch/>
        </p:blipFill>
        <p:spPr>
          <a:xfrm>
            <a:off x="2248552" y="757485"/>
            <a:ext cx="8020594" cy="5634447"/>
          </a:xfrm>
          <a:prstGeom prst="rect">
            <a:avLst/>
          </a:prstGeom>
        </p:spPr>
      </p:pic>
    </p:spTree>
    <p:extLst>
      <p:ext uri="{BB962C8B-B14F-4D97-AF65-F5344CB8AC3E}">
        <p14:creationId xmlns:p14="http://schemas.microsoft.com/office/powerpoint/2010/main" val="273985570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xotpngjiagoui"/>
          <p:cNvPicPr>
            <a:picLocks noChangeAspect="1"/>
          </p:cNvPicPr>
          <p:nvPr/>
        </p:nvPicPr>
        <p:blipFill>
          <a:blip r:embed="rId3"/>
          <a:stretch>
            <a:fillRect/>
          </a:stretch>
        </p:blipFill>
        <p:spPr>
          <a:xfrm>
            <a:off x="4165600" y="819785"/>
            <a:ext cx="7441565" cy="5680075"/>
          </a:xfrm>
          <a:prstGeom prst="rect">
            <a:avLst/>
          </a:prstGeom>
        </p:spPr>
      </p:pic>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总体方案</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2" name="文本框 1"/>
          <p:cNvSpPr txBox="1"/>
          <p:nvPr/>
        </p:nvSpPr>
        <p:spPr>
          <a:xfrm>
            <a:off x="728980" y="2552700"/>
            <a:ext cx="5264150" cy="1753235"/>
          </a:xfrm>
          <a:prstGeom prst="rect">
            <a:avLst/>
          </a:prstGeom>
          <a:noFill/>
        </p:spPr>
        <p:txBody>
          <a:bodyPr wrap="square" rtlCol="0" anchor="t">
            <a:spAutoFit/>
            <a:scene3d>
              <a:camera prst="orthographicFront"/>
              <a:lightRig rig="threePt" dir="t"/>
            </a:scene3d>
          </a:bodyPr>
          <a:lstStyle/>
          <a:p>
            <a:r>
              <a:rPr lang="en-US" altLang="zh-CN"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STM32</a:t>
            </a:r>
            <a:r>
              <a:rPr lang="zh-CN" altLang="en-US"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芯片主要控制大部分模块，</a:t>
            </a:r>
            <a:r>
              <a:rPr lang="en-US" altLang="zh-CN"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ESP32</a:t>
            </a:r>
            <a:r>
              <a:rPr lang="zh-CN" altLang="en-US"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通过cnc shield V3拓展板辅助控制</a:t>
            </a:r>
            <a:r>
              <a:rPr lang="en-US" altLang="zh-CN"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wifi</a:t>
            </a:r>
            <a:r>
              <a:rPr lang="zh-CN" altLang="en-US"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、蓝牙和机械臂</a:t>
            </a:r>
          </a:p>
          <a:p>
            <a:endParaRPr lang="zh-CN" altLang="en-US"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r>
              <a:rPr lang="zh-CN" altLang="en-US"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基本功能要求：</a:t>
            </a:r>
            <a:r>
              <a:rPr lang="zh-CN" altLang="zh-CN"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红外循迹、超声波避障、二维码扫描、步进电机驱动机械臂、舵机驱动末端夹爪、</a:t>
            </a:r>
            <a:r>
              <a:rPr lang="en-US" altLang="zh-CN" b="1" kern="100" dirty="0">
                <a:ln/>
                <a:solidFill>
                  <a:schemeClr val="tx1"/>
                </a:solidFill>
                <a:effectLst/>
                <a:latin typeface="Times New Roman" panose="02020603050405020304" charset="0"/>
                <a:ea typeface="宋体" panose="02010600030101010101" pitchFamily="2" charset="-122"/>
                <a:sym typeface="+mn-ea"/>
              </a:rPr>
              <a:t>OLED</a:t>
            </a:r>
            <a:r>
              <a:rPr lang="zh-CN" altLang="zh-CN" b="1" kern="100" dirty="0">
                <a:ln/>
                <a:solidFill>
                  <a:schemeClr val="tx1"/>
                </a:solidFill>
                <a:effectLst/>
                <a:latin typeface="Times New Roman" panose="02020603050405020304" charset="0"/>
                <a:ea typeface="宋体" panose="02010600030101010101" pitchFamily="2" charset="-122"/>
                <a:cs typeface="Times New Roman" panose="02020603050405020304" charset="0"/>
                <a:sym typeface="+mn-ea"/>
              </a:rPr>
              <a:t>显示</a:t>
            </a:r>
          </a:p>
        </p:txBody>
      </p:sp>
    </p:spTree>
    <p:extLst>
      <p:ext uri="{BB962C8B-B14F-4D97-AF65-F5344CB8AC3E}">
        <p14:creationId xmlns:p14="http://schemas.microsoft.com/office/powerpoint/2010/main" val="310145522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110431" y="618080"/>
            <a:ext cx="1981604" cy="389252"/>
          </a:xfrm>
          <a:prstGeom prst="rect">
            <a:avLst/>
          </a:prstGeom>
          <a:noFill/>
        </p:spPr>
        <p:txBody>
          <a:bodyPr wrap="square">
            <a:normAutofit/>
          </a:bodyPr>
          <a:lstStyle/>
          <a:p>
            <a:pPr algn="dist"/>
            <a:r>
              <a:rPr lang="zh-CN" altLang="en-US" dirty="0">
                <a:solidFill>
                  <a:schemeClr val="bg1"/>
                </a:solidFill>
                <a:cs typeface="+mn-ea"/>
                <a:sym typeface="+mn-lt"/>
              </a:rPr>
              <a:t>控制方案</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2" name="图片 -2147482455"/>
          <p:cNvPicPr>
            <a:picLocks noChangeAspect="1"/>
          </p:cNvPicPr>
          <p:nvPr/>
        </p:nvPicPr>
        <p:blipFill>
          <a:blip r:embed="rId3"/>
          <a:stretch>
            <a:fillRect/>
          </a:stretch>
        </p:blipFill>
        <p:spPr>
          <a:xfrm>
            <a:off x="2042160" y="1138555"/>
            <a:ext cx="2766060" cy="2032635"/>
          </a:xfrm>
          <a:prstGeom prst="rect">
            <a:avLst/>
          </a:prstGeom>
          <a:noFill/>
          <a:ln w="9525">
            <a:noFill/>
          </a:ln>
        </p:spPr>
      </p:pic>
      <p:pic>
        <p:nvPicPr>
          <p:cNvPr id="22" name="图片 22"/>
          <p:cNvPicPr>
            <a:picLocks noChangeAspect="1" noChangeArrowheads="1"/>
          </p:cNvPicPr>
          <p:nvPr/>
        </p:nvPicPr>
        <p:blipFill>
          <a:blip r:embed="rId4" cstate="print">
            <a:extLst>
              <a:ext uri="{28A0092B-C50C-407E-A947-70E740481C1C}">
                <a14:useLocalDpi xmlns:a14="http://schemas.microsoft.com/office/drawing/2010/main" val="0"/>
              </a:ext>
            </a:extLst>
          </a:blip>
          <a:srcRect t="11745"/>
          <a:stretch>
            <a:fillRect/>
          </a:stretch>
        </p:blipFill>
        <p:spPr>
          <a:xfrm>
            <a:off x="2004695" y="3776345"/>
            <a:ext cx="2840990" cy="2507615"/>
          </a:xfrm>
          <a:prstGeom prst="rect">
            <a:avLst/>
          </a:prstGeom>
          <a:noFill/>
          <a:ln>
            <a:noFill/>
          </a:ln>
        </p:spPr>
      </p:pic>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t="19215" r="1758" b="13749"/>
          <a:stretch>
            <a:fillRect/>
          </a:stretch>
        </p:blipFill>
        <p:spPr>
          <a:xfrm>
            <a:off x="6971030" y="4014470"/>
            <a:ext cx="2976880" cy="2031365"/>
          </a:xfrm>
          <a:prstGeom prst="rect">
            <a:avLst/>
          </a:prstGeom>
          <a:noFill/>
          <a:ln>
            <a:noFill/>
          </a:ln>
        </p:spPr>
      </p:pic>
      <p:pic>
        <p:nvPicPr>
          <p:cNvPr id="3" name="图片 2"/>
          <p:cNvPicPr>
            <a:picLocks noChangeAspect="1"/>
          </p:cNvPicPr>
          <p:nvPr/>
        </p:nvPicPr>
        <p:blipFill>
          <a:blip r:embed="rId6"/>
          <a:stretch>
            <a:fillRect/>
          </a:stretch>
        </p:blipFill>
        <p:spPr>
          <a:xfrm>
            <a:off x="6326505" y="895985"/>
            <a:ext cx="3526790" cy="2518410"/>
          </a:xfrm>
          <a:prstGeom prst="rect">
            <a:avLst/>
          </a:prstGeom>
        </p:spPr>
      </p:pic>
      <p:sp>
        <p:nvSpPr>
          <p:cNvPr id="5" name="矩形 37"/>
          <p:cNvSpPr/>
          <p:nvPr/>
        </p:nvSpPr>
        <p:spPr>
          <a:xfrm>
            <a:off x="1363345" y="1109345"/>
            <a:ext cx="422275" cy="180594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APOI</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L1</a:t>
            </a:r>
          </a:p>
        </p:txBody>
      </p:sp>
      <p:sp>
        <p:nvSpPr>
          <p:cNvPr id="4" name="矩形 37"/>
          <p:cNvSpPr/>
          <p:nvPr/>
        </p:nvSpPr>
        <p:spPr>
          <a:xfrm>
            <a:off x="9947910" y="1108710"/>
            <a:ext cx="422275" cy="180594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ESP</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I</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32</a:t>
            </a:r>
          </a:p>
        </p:txBody>
      </p:sp>
      <p:sp>
        <p:nvSpPr>
          <p:cNvPr id="6" name="矩形 37"/>
          <p:cNvSpPr/>
          <p:nvPr/>
        </p:nvSpPr>
        <p:spPr>
          <a:xfrm>
            <a:off x="1363345" y="4413250"/>
            <a:ext cx="422275" cy="1233805"/>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60" b="1" noProof="0" dirty="0" smtClean="0">
                <a:ln>
                  <a:noFill/>
                </a:ln>
                <a:solidFill>
                  <a:schemeClr val="tx1">
                    <a:lumMod val="75000"/>
                    <a:lumOff val="25000"/>
                  </a:schemeClr>
                </a:solidFill>
                <a:effectLst/>
                <a:uLnTx/>
                <a:uFillTx/>
                <a:cs typeface="+mn-ea"/>
                <a:sym typeface="+mn-lt"/>
              </a:rPr>
              <a:t>红外寻迹</a:t>
            </a:r>
          </a:p>
        </p:txBody>
      </p:sp>
      <p:sp>
        <p:nvSpPr>
          <p:cNvPr id="7" name="矩形 37"/>
          <p:cNvSpPr/>
          <p:nvPr/>
        </p:nvSpPr>
        <p:spPr>
          <a:xfrm>
            <a:off x="9947910" y="4270375"/>
            <a:ext cx="422275" cy="1519555"/>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60" b="1" noProof="0" dirty="0" smtClean="0">
                <a:ln>
                  <a:noFill/>
                </a:ln>
                <a:solidFill>
                  <a:schemeClr val="tx1">
                    <a:lumMod val="75000"/>
                    <a:lumOff val="25000"/>
                  </a:schemeClr>
                </a:solidFill>
                <a:effectLst/>
                <a:uLnTx/>
                <a:uFillTx/>
                <a:cs typeface="+mn-ea"/>
                <a:sym typeface="+mn-lt"/>
              </a:rPr>
              <a:t>超声波避障</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en-US" altLang="zh-CN" dirty="0">
                <a:solidFill>
                  <a:schemeClr val="bg1"/>
                </a:solidFill>
                <a:cs typeface="+mn-ea"/>
                <a:sym typeface="+mn-lt"/>
              </a:rPr>
              <a:t>C8T6</a:t>
            </a:r>
            <a:r>
              <a:rPr lang="zh-CN" altLang="en-US" dirty="0">
                <a:solidFill>
                  <a:schemeClr val="bg1"/>
                </a:solidFill>
                <a:cs typeface="+mn-ea"/>
                <a:sym typeface="+mn-lt"/>
              </a:rPr>
              <a:t>接口</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8" name="图片 7" descr="DCF24982CB4338BBE306601CF21703E7"/>
          <p:cNvPicPr>
            <a:picLocks noChangeAspect="1"/>
          </p:cNvPicPr>
          <p:nvPr/>
        </p:nvPicPr>
        <p:blipFill>
          <a:blip r:embed="rId3"/>
          <a:srcRect l="18875" t="2270" r="10363" b="1801"/>
          <a:stretch>
            <a:fillRect/>
          </a:stretch>
        </p:blipFill>
        <p:spPr>
          <a:xfrm>
            <a:off x="5150485" y="365125"/>
            <a:ext cx="3333115" cy="3388995"/>
          </a:xfrm>
          <a:prstGeom prst="rect">
            <a:avLst/>
          </a:prstGeom>
        </p:spPr>
      </p:pic>
      <p:pic>
        <p:nvPicPr>
          <p:cNvPr id="9" name="图片 8"/>
          <p:cNvPicPr>
            <a:picLocks noChangeAspect="1"/>
          </p:cNvPicPr>
          <p:nvPr/>
        </p:nvPicPr>
        <p:blipFill>
          <a:blip r:embed="rId4"/>
          <a:stretch>
            <a:fillRect/>
          </a:stretch>
        </p:blipFill>
        <p:spPr>
          <a:xfrm>
            <a:off x="6699885" y="3204845"/>
            <a:ext cx="4966970" cy="3389630"/>
          </a:xfrm>
          <a:prstGeom prst="rect">
            <a:avLst/>
          </a:prstGeom>
        </p:spPr>
      </p:pic>
      <p:sp>
        <p:nvSpPr>
          <p:cNvPr id="10" name="文本框 9"/>
          <p:cNvSpPr txBox="1"/>
          <p:nvPr/>
        </p:nvSpPr>
        <p:spPr>
          <a:xfrm>
            <a:off x="55245" y="1198880"/>
            <a:ext cx="5264150" cy="2308324"/>
          </a:xfrm>
          <a:prstGeom prst="rect">
            <a:avLst/>
          </a:prstGeom>
          <a:noFill/>
        </p:spPr>
        <p:txBody>
          <a:bodyPr wrap="square" rtlCol="0" anchor="t">
            <a:spAutoFit/>
            <a:scene3d>
              <a:camera prst="orthographicFront"/>
              <a:lightRig rig="threePt" dir="t"/>
            </a:scene3d>
          </a:bodyPr>
          <a:lstStyle/>
          <a:p>
            <a:pPr algn="l"/>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选用</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STM32F103C8T6</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最小系统板，工作电压</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2V~3.6V</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zh-CN" altLang="en-US" kern="100" dirty="0" smtClean="0">
                <a:ln/>
                <a:solidFill>
                  <a:schemeClr val="tx1"/>
                </a:solidFill>
                <a:effectLst/>
                <a:latin typeface="微软雅黑" panose="020B0503020204020204" charset="-122"/>
                <a:ea typeface="微软雅黑" panose="020B0503020204020204" charset="-122"/>
                <a:cs typeface="Times New Roman" panose="02020603050405020304" charset="0"/>
                <a:sym typeface="+mn-ea"/>
              </a:rPr>
              <a:t>直流</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减速电机接口：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PC13</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PC14</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PC15</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PB5</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舵机接口：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PA0</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PA1</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PA2</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PA3</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循迹接口：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PB12</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PB13</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PB14</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PB15</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超声波接口：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PB3</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PB4</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PB5</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OLED</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PB8</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PB9</a:t>
            </a:r>
            <a:endPar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endParaRPr>
          </a:p>
          <a:p>
            <a:pPr algn="l"/>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WIFI</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接口：</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PA9</a:t>
            </a:r>
            <a:r>
              <a:rPr lang="zh-CN" altLang="en-US"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ln/>
                <a:solidFill>
                  <a:schemeClr val="tx1"/>
                </a:solidFill>
                <a:effectLst/>
                <a:latin typeface="微软雅黑" panose="020B0503020204020204" charset="-122"/>
                <a:ea typeface="微软雅黑" panose="020B0503020204020204" charset="-122"/>
                <a:cs typeface="Times New Roman" panose="02020603050405020304" charset="0"/>
                <a:sym typeface="+mn-ea"/>
              </a:rPr>
              <a:t>PA10</a:t>
            </a:r>
          </a:p>
        </p:txBody>
      </p:sp>
      <p:pic>
        <p:nvPicPr>
          <p:cNvPr id="14" name="图片 3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492535" y="1895858"/>
            <a:ext cx="916240" cy="673170"/>
          </a:xfrm>
          <a:prstGeom prst="rect">
            <a:avLst/>
          </a:prstGeom>
          <a:noFill/>
          <a:ln>
            <a:noFill/>
          </a:ln>
        </p:spPr>
      </p:pic>
      <p:pic>
        <p:nvPicPr>
          <p:cNvPr id="15" name="图片 14"/>
          <p:cNvPicPr>
            <a:picLocks noChangeAspect="1"/>
          </p:cNvPicPr>
          <p:nvPr/>
        </p:nvPicPr>
        <p:blipFill>
          <a:blip r:embed="rId6"/>
          <a:stretch>
            <a:fillRect/>
          </a:stretch>
        </p:blipFill>
        <p:spPr>
          <a:xfrm>
            <a:off x="1096695" y="3644958"/>
            <a:ext cx="2987040" cy="2537460"/>
          </a:xfrm>
          <a:prstGeom prst="rect">
            <a:avLst/>
          </a:prstGeom>
        </p:spPr>
      </p:pic>
      <p:pic>
        <p:nvPicPr>
          <p:cNvPr id="16" name="图片 3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527137" y="2569028"/>
            <a:ext cx="916240" cy="6731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JHFW]1%8Y(U~$3)4C~YVXVB"/>
          <p:cNvPicPr>
            <a:picLocks noChangeAspect="1"/>
          </p:cNvPicPr>
          <p:nvPr/>
        </p:nvPicPr>
        <p:blipFill>
          <a:blip r:embed="rId3"/>
          <a:stretch>
            <a:fillRect/>
          </a:stretch>
        </p:blipFill>
        <p:spPr>
          <a:xfrm>
            <a:off x="2540000" y="952500"/>
            <a:ext cx="7870825" cy="5523865"/>
          </a:xfrm>
          <a:prstGeom prst="rect">
            <a:avLst/>
          </a:prstGeom>
        </p:spPr>
      </p:pic>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运动控制器</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5" name="矩形 37"/>
          <p:cNvSpPr/>
          <p:nvPr/>
        </p:nvSpPr>
        <p:spPr>
          <a:xfrm>
            <a:off x="135890" y="3098165"/>
            <a:ext cx="2155190" cy="66167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STM32 f103c8t6</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60" b="1" noProof="0" dirty="0" smtClean="0">
                <a:ln>
                  <a:noFill/>
                </a:ln>
                <a:solidFill>
                  <a:schemeClr val="tx1">
                    <a:lumMod val="75000"/>
                    <a:lumOff val="25000"/>
                  </a:schemeClr>
                </a:solidFill>
                <a:effectLst/>
                <a:uLnTx/>
                <a:uFillTx/>
                <a:cs typeface="+mn-ea"/>
                <a:sym typeface="+mn-lt"/>
              </a:rPr>
              <a:t>主控核心板</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运动控制器</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5" name="矩形 37"/>
          <p:cNvSpPr/>
          <p:nvPr/>
        </p:nvSpPr>
        <p:spPr>
          <a:xfrm>
            <a:off x="135255" y="3294380"/>
            <a:ext cx="2155190" cy="66167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60" b="1" noProof="0" dirty="0" smtClean="0">
                <a:ln>
                  <a:noFill/>
                </a:ln>
                <a:solidFill>
                  <a:schemeClr val="tx1">
                    <a:lumMod val="75000"/>
                    <a:lumOff val="25000"/>
                  </a:schemeClr>
                </a:solidFill>
                <a:effectLst/>
                <a:uLnTx/>
                <a:uFillTx/>
                <a:cs typeface="+mn-ea"/>
                <a:sym typeface="+mn-lt"/>
              </a:rPr>
              <a:t>ESP32 UNO R3 </a:t>
            </a:r>
            <a:r>
              <a:rPr lang="zh-CN" altLang="en-US" sz="1860" b="1" noProof="0" dirty="0" smtClean="0">
                <a:ln>
                  <a:noFill/>
                </a:ln>
                <a:solidFill>
                  <a:schemeClr val="tx1">
                    <a:lumMod val="75000"/>
                    <a:lumOff val="25000"/>
                  </a:schemeClr>
                </a:solidFill>
                <a:effectLst/>
                <a:uLnTx/>
                <a:uFillTx/>
                <a:cs typeface="+mn-ea"/>
                <a:sym typeface="+mn-lt"/>
              </a:rPr>
              <a:t>开发板</a:t>
            </a:r>
          </a:p>
        </p:txBody>
      </p:sp>
      <p:pic>
        <p:nvPicPr>
          <p:cNvPr id="2" name="图片 1" descr="NR%720GKUWN({4]4KD9[7_S"/>
          <p:cNvPicPr>
            <a:picLocks noChangeAspect="1"/>
          </p:cNvPicPr>
          <p:nvPr/>
        </p:nvPicPr>
        <p:blipFill>
          <a:blip r:embed="rId3"/>
          <a:srcRect t="28138" r="793" b="26698"/>
          <a:stretch>
            <a:fillRect/>
          </a:stretch>
        </p:blipFill>
        <p:spPr>
          <a:xfrm>
            <a:off x="2178685" y="1455420"/>
            <a:ext cx="4605020" cy="4542790"/>
          </a:xfrm>
          <a:prstGeom prst="rect">
            <a:avLst/>
          </a:prstGeom>
        </p:spPr>
      </p:pic>
      <p:pic>
        <p:nvPicPr>
          <p:cNvPr id="3" name="图片 2"/>
          <p:cNvPicPr>
            <a:picLocks noChangeAspect="1"/>
          </p:cNvPicPr>
          <p:nvPr/>
        </p:nvPicPr>
        <p:blipFill>
          <a:blip r:embed="rId4"/>
          <a:stretch>
            <a:fillRect/>
          </a:stretch>
        </p:blipFill>
        <p:spPr>
          <a:xfrm>
            <a:off x="7028815" y="1762125"/>
            <a:ext cx="4427220" cy="37261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rot="20722132">
            <a:off x="2908155" y="6082291"/>
            <a:ext cx="698784" cy="6987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矩形 12"/>
          <p:cNvSpPr/>
          <p:nvPr/>
        </p:nvSpPr>
        <p:spPr>
          <a:xfrm>
            <a:off x="429260" y="2755265"/>
            <a:ext cx="3255010" cy="1348105"/>
          </a:xfrm>
          <a:prstGeom prst="rect">
            <a:avLst/>
          </a:prstGeom>
          <a:solidFill>
            <a:schemeClr val="accent1">
              <a:lumMod val="75000"/>
            </a:schemeClr>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TextBox 891"/>
          <p:cNvSpPr txBox="1"/>
          <p:nvPr/>
        </p:nvSpPr>
        <p:spPr>
          <a:xfrm>
            <a:off x="731520" y="2794000"/>
            <a:ext cx="2472690" cy="1322070"/>
          </a:xfrm>
          <a:prstGeom prst="rect">
            <a:avLst/>
          </a:prstGeom>
          <a:noFill/>
        </p:spPr>
        <p:txBody>
          <a:bodyPr wrap="square" rtlCol="0">
            <a:spAutoFit/>
          </a:bodyPr>
          <a:lstStyle/>
          <a:p>
            <a:pPr algn="dist"/>
            <a:r>
              <a:rPr lang="zh-CN" altLang="en-US" sz="8000" dirty="0">
                <a:solidFill>
                  <a:schemeClr val="bg1"/>
                </a:solidFill>
                <a:cs typeface="+mn-ea"/>
                <a:sym typeface="+mn-lt"/>
              </a:rPr>
              <a:t>目录</a:t>
            </a:r>
          </a:p>
        </p:txBody>
      </p:sp>
      <p:sp>
        <p:nvSpPr>
          <p:cNvPr id="16" name="矩形 15"/>
          <p:cNvSpPr/>
          <p:nvPr/>
        </p:nvSpPr>
        <p:spPr>
          <a:xfrm>
            <a:off x="5932829" y="915655"/>
            <a:ext cx="533400" cy="5334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17" name="文本框 16"/>
          <p:cNvSpPr txBox="1"/>
          <p:nvPr/>
        </p:nvSpPr>
        <p:spPr>
          <a:xfrm>
            <a:off x="6628030" y="952485"/>
            <a:ext cx="2569368" cy="460375"/>
          </a:xfrm>
          <a:prstGeom prst="rect">
            <a:avLst/>
          </a:prstGeom>
          <a:noFill/>
        </p:spPr>
        <p:txBody>
          <a:bodyPr wrap="square" rtlCol="0">
            <a:spAutoFit/>
          </a:bodyPr>
          <a:lstStyle/>
          <a:p>
            <a:r>
              <a:rPr lang="zh-CN" altLang="en-US" sz="2400" b="1" dirty="0">
                <a:cs typeface="+mn-ea"/>
                <a:sym typeface="+mn-lt"/>
              </a:rPr>
              <a:t>任务要求</a:t>
            </a:r>
          </a:p>
        </p:txBody>
      </p:sp>
      <p:sp>
        <p:nvSpPr>
          <p:cNvPr id="19" name="矩形 18"/>
          <p:cNvSpPr/>
          <p:nvPr/>
        </p:nvSpPr>
        <p:spPr>
          <a:xfrm>
            <a:off x="5932829" y="3127995"/>
            <a:ext cx="533400" cy="5334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sp>
        <p:nvSpPr>
          <p:cNvPr id="20" name="文本框 19"/>
          <p:cNvSpPr txBox="1"/>
          <p:nvPr/>
        </p:nvSpPr>
        <p:spPr>
          <a:xfrm>
            <a:off x="6628130" y="3164825"/>
            <a:ext cx="2971800" cy="460375"/>
          </a:xfrm>
          <a:prstGeom prst="rect">
            <a:avLst/>
          </a:prstGeom>
          <a:noFill/>
        </p:spPr>
        <p:txBody>
          <a:bodyPr wrap="square" rtlCol="0">
            <a:spAutoFit/>
          </a:bodyPr>
          <a:lstStyle/>
          <a:p>
            <a:r>
              <a:rPr lang="zh-CN" altLang="en-US" sz="2400" b="1" dirty="0">
                <a:cs typeface="+mn-ea"/>
                <a:sym typeface="+mn-lt"/>
              </a:rPr>
              <a:t>机械臂选取</a:t>
            </a:r>
          </a:p>
        </p:txBody>
      </p:sp>
      <p:sp>
        <p:nvSpPr>
          <p:cNvPr id="22" name="矩形 21"/>
          <p:cNvSpPr/>
          <p:nvPr/>
        </p:nvSpPr>
        <p:spPr>
          <a:xfrm>
            <a:off x="5932829" y="2021825"/>
            <a:ext cx="533400" cy="5334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23" name="文本框 22"/>
          <p:cNvSpPr txBox="1"/>
          <p:nvPr/>
        </p:nvSpPr>
        <p:spPr>
          <a:xfrm>
            <a:off x="6628130" y="2058655"/>
            <a:ext cx="2971800" cy="460375"/>
          </a:xfrm>
          <a:prstGeom prst="rect">
            <a:avLst/>
          </a:prstGeom>
          <a:noFill/>
        </p:spPr>
        <p:txBody>
          <a:bodyPr wrap="square" rtlCol="0">
            <a:spAutoFit/>
          </a:bodyPr>
          <a:lstStyle/>
          <a:p>
            <a:r>
              <a:rPr lang="zh-CN" altLang="en-US" sz="2400" b="1" dirty="0">
                <a:cs typeface="+mn-ea"/>
                <a:sym typeface="+mn-lt"/>
              </a:rPr>
              <a:t>驱动方式选用</a:t>
            </a:r>
          </a:p>
        </p:txBody>
      </p:sp>
      <p:sp>
        <p:nvSpPr>
          <p:cNvPr id="25" name="矩形 24"/>
          <p:cNvSpPr/>
          <p:nvPr/>
        </p:nvSpPr>
        <p:spPr>
          <a:xfrm>
            <a:off x="5932829" y="4234165"/>
            <a:ext cx="533400" cy="5334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04</a:t>
            </a:r>
            <a:endParaRPr lang="zh-CN" altLang="en-US" dirty="0">
              <a:cs typeface="+mn-ea"/>
              <a:sym typeface="+mn-lt"/>
            </a:endParaRPr>
          </a:p>
        </p:txBody>
      </p:sp>
      <p:sp>
        <p:nvSpPr>
          <p:cNvPr id="26" name="文本框 25"/>
          <p:cNvSpPr txBox="1"/>
          <p:nvPr/>
        </p:nvSpPr>
        <p:spPr>
          <a:xfrm>
            <a:off x="6628130" y="4270995"/>
            <a:ext cx="2971800" cy="460375"/>
          </a:xfrm>
          <a:prstGeom prst="rect">
            <a:avLst/>
          </a:prstGeom>
          <a:noFill/>
        </p:spPr>
        <p:txBody>
          <a:bodyPr wrap="square" rtlCol="0">
            <a:spAutoFit/>
          </a:bodyPr>
          <a:lstStyle/>
          <a:p>
            <a:r>
              <a:rPr lang="zh-CN" altLang="en-US" sz="2400" b="1" dirty="0">
                <a:cs typeface="+mn-ea"/>
                <a:sym typeface="+mn-lt"/>
              </a:rPr>
              <a:t>控制</a:t>
            </a:r>
            <a:r>
              <a:rPr lang="zh-CN" altLang="en-US" sz="2400" b="1" dirty="0" smtClean="0">
                <a:cs typeface="+mn-ea"/>
                <a:sym typeface="+mn-lt"/>
              </a:rPr>
              <a:t>系统</a:t>
            </a:r>
            <a:r>
              <a:rPr lang="zh-CN" altLang="en-US" sz="2400" b="1" dirty="0">
                <a:cs typeface="+mn-ea"/>
                <a:sym typeface="+mn-lt"/>
              </a:rPr>
              <a:t>方案设计</a:t>
            </a:r>
          </a:p>
        </p:txBody>
      </p:sp>
      <p:grpSp>
        <p:nvGrpSpPr>
          <p:cNvPr id="28" name="组合 27"/>
          <p:cNvGrpSpPr/>
          <p:nvPr/>
        </p:nvGrpSpPr>
        <p:grpSpPr>
          <a:xfrm>
            <a:off x="925225" y="484441"/>
            <a:ext cx="11512319" cy="7057559"/>
            <a:chOff x="925225" y="484441"/>
            <a:chExt cx="11512319" cy="7057559"/>
          </a:xfrm>
        </p:grpSpPr>
        <p:sp>
          <p:nvSpPr>
            <p:cNvPr id="29" name="矩形 28"/>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0"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3"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2" name="矩形 1"/>
          <p:cNvSpPr/>
          <p:nvPr/>
        </p:nvSpPr>
        <p:spPr>
          <a:xfrm>
            <a:off x="5932829" y="5340335"/>
            <a:ext cx="533400" cy="5334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05</a:t>
            </a:r>
            <a:endParaRPr lang="zh-CN" altLang="en-US" dirty="0">
              <a:cs typeface="+mn-ea"/>
              <a:sym typeface="+mn-lt"/>
            </a:endParaRPr>
          </a:p>
        </p:txBody>
      </p:sp>
      <p:sp>
        <p:nvSpPr>
          <p:cNvPr id="3" name="文本框 2"/>
          <p:cNvSpPr txBox="1"/>
          <p:nvPr/>
        </p:nvSpPr>
        <p:spPr>
          <a:xfrm>
            <a:off x="6628130" y="5377165"/>
            <a:ext cx="2971800" cy="460375"/>
          </a:xfrm>
          <a:prstGeom prst="rect">
            <a:avLst/>
          </a:prstGeom>
          <a:noFill/>
        </p:spPr>
        <p:txBody>
          <a:bodyPr wrap="square" rtlCol="0">
            <a:spAutoFit/>
          </a:bodyPr>
          <a:lstStyle/>
          <a:p>
            <a:r>
              <a:rPr lang="zh-CN" altLang="en-US" sz="2400" b="1" dirty="0">
                <a:cs typeface="+mn-ea"/>
                <a:sym typeface="+mn-lt"/>
              </a:rPr>
              <a:t>装配与调试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9" grpId="0" bldLvl="0" animBg="1"/>
      <p:bldP spid="20" grpId="0"/>
      <p:bldP spid="22" grpId="0" bldLvl="0" animBg="1"/>
      <p:bldP spid="23" grpId="0"/>
      <p:bldP spid="25" grpId="0" bldLvl="0" animBg="1"/>
      <p:bldP spid="26" grpId="0"/>
      <p:bldP spid="2" grpId="0" bldLvl="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246745" y="4295775"/>
            <a:ext cx="2691765" cy="1807845"/>
          </a:xfrm>
          <a:prstGeom prst="rect">
            <a:avLst/>
          </a:prstGeom>
        </p:spPr>
      </p:pic>
      <p:pic>
        <p:nvPicPr>
          <p:cNvPr id="325" name="图片 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5245" y="1007745"/>
            <a:ext cx="3384550" cy="2486660"/>
          </a:xfrm>
          <a:prstGeom prst="rect">
            <a:avLst/>
          </a:prstGeom>
          <a:noFill/>
          <a:ln>
            <a:noFill/>
          </a:ln>
        </p:spPr>
      </p:pic>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fontScale="90000"/>
          </a:bodyPr>
          <a:lstStyle/>
          <a:p>
            <a:pPr algn="dist"/>
            <a:r>
              <a:rPr lang="zh-CN" altLang="en-US" dirty="0">
                <a:solidFill>
                  <a:schemeClr val="bg1"/>
                </a:solidFill>
                <a:cs typeface="+mn-ea"/>
                <a:sym typeface="+mn-lt"/>
              </a:rPr>
              <a:t>驱动电机控制电路</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311" name="图片 311"/>
          <p:cNvPicPr>
            <a:picLocks noChangeAspect="1" noChangeArrowheads="1"/>
          </p:cNvPicPr>
          <p:nvPr/>
        </p:nvPicPr>
        <p:blipFill>
          <a:blip r:embed="rId5" cstate="print">
            <a:extLst>
              <a:ext uri="{28A0092B-C50C-407E-A947-70E740481C1C}">
                <a14:useLocalDpi xmlns:a14="http://schemas.microsoft.com/office/drawing/2010/main" val="0"/>
              </a:ext>
            </a:extLst>
          </a:blip>
          <a:srcRect t="14401" b="26870"/>
          <a:stretch>
            <a:fillRect/>
          </a:stretch>
        </p:blipFill>
        <p:spPr>
          <a:xfrm>
            <a:off x="7560310" y="1478280"/>
            <a:ext cx="3555365" cy="2087880"/>
          </a:xfrm>
          <a:prstGeom prst="rect">
            <a:avLst/>
          </a:prstGeom>
          <a:noFill/>
          <a:ln>
            <a:noFill/>
          </a:ln>
        </p:spPr>
      </p:pic>
      <p:pic>
        <p:nvPicPr>
          <p:cNvPr id="3" name="图片 2"/>
          <p:cNvPicPr>
            <a:picLocks noChangeAspect="1"/>
          </p:cNvPicPr>
          <p:nvPr/>
        </p:nvPicPr>
        <p:blipFill>
          <a:blip r:embed="rId6"/>
          <a:stretch>
            <a:fillRect/>
          </a:stretch>
        </p:blipFill>
        <p:spPr>
          <a:xfrm>
            <a:off x="389890" y="3566160"/>
            <a:ext cx="2987040" cy="2537460"/>
          </a:xfrm>
          <a:prstGeom prst="rect">
            <a:avLst/>
          </a:prstGeom>
        </p:spPr>
      </p:pic>
      <p:pic>
        <p:nvPicPr>
          <p:cNvPr id="7" name="图片 6"/>
          <p:cNvPicPr>
            <a:picLocks noChangeAspect="1"/>
          </p:cNvPicPr>
          <p:nvPr/>
        </p:nvPicPr>
        <p:blipFill>
          <a:blip r:embed="rId7"/>
          <a:stretch>
            <a:fillRect/>
          </a:stretch>
        </p:blipFill>
        <p:spPr>
          <a:xfrm>
            <a:off x="3725545" y="3278505"/>
            <a:ext cx="4236085" cy="3112135"/>
          </a:xfrm>
          <a:prstGeom prst="rect">
            <a:avLst/>
          </a:prstGeom>
        </p:spPr>
      </p:pic>
      <p:pic>
        <p:nvPicPr>
          <p:cNvPr id="2" name="图片 1" descr="9FDF1384675B3C0BF4BD5F2D90260C10"/>
          <p:cNvPicPr>
            <a:picLocks noChangeAspect="1"/>
          </p:cNvPicPr>
          <p:nvPr/>
        </p:nvPicPr>
        <p:blipFill>
          <a:blip r:embed="rId8"/>
          <a:srcRect l="32013" t="36853" r="14202" b="7149"/>
          <a:stretch>
            <a:fillRect/>
          </a:stretch>
        </p:blipFill>
        <p:spPr>
          <a:xfrm>
            <a:off x="5013960" y="99060"/>
            <a:ext cx="2395220" cy="3325495"/>
          </a:xfrm>
          <a:prstGeom prst="rect">
            <a:avLst/>
          </a:prstGeom>
        </p:spPr>
      </p:pic>
      <p:sp>
        <p:nvSpPr>
          <p:cNvPr id="8" name="矩形 37"/>
          <p:cNvSpPr/>
          <p:nvPr/>
        </p:nvSpPr>
        <p:spPr>
          <a:xfrm>
            <a:off x="5018405" y="3424555"/>
            <a:ext cx="2155190" cy="375920"/>
          </a:xfrm>
          <a:prstGeom prst="rect">
            <a:avLst/>
          </a:prstGeom>
        </p:spPr>
        <p:txBody>
          <a:bodyPr wrap="square" lIns="91433" tIns="45716" rIns="91433" bIns="4571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60" b="1" noProof="0" dirty="0" smtClean="0">
                <a:ln>
                  <a:noFill/>
                </a:ln>
                <a:solidFill>
                  <a:schemeClr val="accent1">
                    <a:lumMod val="75000"/>
                  </a:schemeClr>
                </a:solidFill>
                <a:effectLst/>
                <a:uLnTx/>
                <a:uFillTx/>
                <a:cs typeface="+mn-ea"/>
                <a:sym typeface="+mn-lt"/>
              </a:rPr>
              <a:t>步进电机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b="1" dirty="0">
                <a:solidFill>
                  <a:schemeClr val="bg1"/>
                </a:solidFill>
                <a:latin typeface="Agency FB" panose="020B0503020202020204" pitchFamily="34" charset="0"/>
                <a:ea typeface="等线" panose="02010600030101010101" charset="-122"/>
                <a:sym typeface="+mn-ea"/>
              </a:rPr>
              <a:t>传感器检测电路</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4" name="图片 3"/>
          <p:cNvPicPr>
            <a:picLocks noChangeAspect="1"/>
          </p:cNvPicPr>
          <p:nvPr/>
        </p:nvPicPr>
        <p:blipFill>
          <a:blip r:embed="rId3"/>
          <a:stretch>
            <a:fillRect/>
          </a:stretch>
        </p:blipFill>
        <p:spPr>
          <a:xfrm>
            <a:off x="55245" y="1303655"/>
            <a:ext cx="2385060" cy="4053205"/>
          </a:xfrm>
          <a:prstGeom prst="rect">
            <a:avLst/>
          </a:prstGeom>
        </p:spPr>
      </p:pic>
      <p:pic>
        <p:nvPicPr>
          <p:cNvPr id="6" name="图片 5"/>
          <p:cNvPicPr>
            <a:picLocks noChangeAspect="1"/>
          </p:cNvPicPr>
          <p:nvPr/>
        </p:nvPicPr>
        <p:blipFill>
          <a:blip r:embed="rId4"/>
          <a:stretch>
            <a:fillRect/>
          </a:stretch>
        </p:blipFill>
        <p:spPr>
          <a:xfrm>
            <a:off x="2092325" y="1999615"/>
            <a:ext cx="2407285" cy="2661285"/>
          </a:xfrm>
          <a:prstGeom prst="rect">
            <a:avLst/>
          </a:prstGeom>
        </p:spPr>
      </p:pic>
      <p:pic>
        <p:nvPicPr>
          <p:cNvPr id="8" name="图片 7"/>
          <p:cNvPicPr>
            <a:picLocks noChangeAspect="1"/>
          </p:cNvPicPr>
          <p:nvPr/>
        </p:nvPicPr>
        <p:blipFill>
          <a:blip r:embed="rId5"/>
          <a:stretch>
            <a:fillRect/>
          </a:stretch>
        </p:blipFill>
        <p:spPr>
          <a:xfrm>
            <a:off x="7620635" y="1303655"/>
            <a:ext cx="4471035" cy="4116705"/>
          </a:xfrm>
          <a:prstGeom prst="rect">
            <a:avLst/>
          </a:prstGeom>
        </p:spPr>
      </p:pic>
      <p:pic>
        <p:nvPicPr>
          <p:cNvPr id="9" name="图片 8"/>
          <p:cNvPicPr>
            <a:picLocks noChangeAspect="1"/>
          </p:cNvPicPr>
          <p:nvPr/>
        </p:nvPicPr>
        <p:blipFill>
          <a:blip r:embed="rId6"/>
          <a:stretch>
            <a:fillRect/>
          </a:stretch>
        </p:blipFill>
        <p:spPr>
          <a:xfrm>
            <a:off x="4497070" y="2167255"/>
            <a:ext cx="3197225" cy="2389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801911" y="2070117"/>
            <a:ext cx="2611131" cy="2717764"/>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4" name="组合 13"/>
          <p:cNvGrpSpPr/>
          <p:nvPr/>
        </p:nvGrpSpPr>
        <p:grpSpPr>
          <a:xfrm>
            <a:off x="-822837" y="-1740227"/>
            <a:ext cx="13690458" cy="9752745"/>
            <a:chOff x="-822837" y="-1740227"/>
            <a:chExt cx="13690458" cy="9752745"/>
          </a:xfrm>
        </p:grpSpPr>
        <p:sp>
          <p:nvSpPr>
            <p:cNvPr id="15" name="任意多边形: 形状 26"/>
            <p:cNvSpPr>
              <a:spLocks noChangeAspect="1"/>
            </p:cNvSpPr>
            <p:nvPr/>
          </p:nvSpPr>
          <p:spPr>
            <a:xfrm rot="12104625">
              <a:off x="-822837" y="-1740227"/>
              <a:ext cx="2772000" cy="27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任意多边形: 形状 1"/>
            <p:cNvSpPr/>
            <p:nvPr/>
          </p:nvSpPr>
          <p:spPr>
            <a:xfrm rot="2045644">
              <a:off x="10347621" y="5492518"/>
              <a:ext cx="2520000" cy="2520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文本框 17"/>
            <p:cNvSpPr txBox="1"/>
            <p:nvPr/>
          </p:nvSpPr>
          <p:spPr>
            <a:xfrm rot="10800000">
              <a:off x="10302137" y="-1573827"/>
              <a:ext cx="1604211"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1200" cap="none" spc="0" normalizeH="0" baseline="0" noProof="0" dirty="0">
                  <a:ln>
                    <a:noFill/>
                  </a:ln>
                  <a:solidFill>
                    <a:schemeClr val="accent1"/>
                  </a:solidFill>
                  <a:effectLst/>
                  <a:uLnTx/>
                  <a:uFillTx/>
                  <a:cs typeface="+mn-ea"/>
                  <a:sym typeface="+mn-lt"/>
                </a:rPr>
                <a:t>“</a:t>
              </a:r>
            </a:p>
          </p:txBody>
        </p:sp>
      </p:grpSp>
      <p:sp>
        <p:nvSpPr>
          <p:cNvPr id="21" name="椭圆 20"/>
          <p:cNvSpPr/>
          <p:nvPr/>
        </p:nvSpPr>
        <p:spPr>
          <a:xfrm rot="20722132">
            <a:off x="504305" y="5571497"/>
            <a:ext cx="824923" cy="8249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文本框 22"/>
          <p:cNvSpPr txBox="1"/>
          <p:nvPr/>
        </p:nvSpPr>
        <p:spPr>
          <a:xfrm>
            <a:off x="7448663" y="2513546"/>
            <a:ext cx="1686560" cy="156845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05</a:t>
            </a:r>
            <a:endParaRPr kumimoji="0" lang="zh-CN" altLang="en-US" sz="9600" b="1" i="0" u="none" strike="noStrike" kern="1200" cap="none" spc="0" normalizeH="0" baseline="0" noProof="0" dirty="0">
              <a:ln>
                <a:noFill/>
              </a:ln>
              <a:solidFill>
                <a:schemeClr val="accent1"/>
              </a:solidFill>
              <a:effectLst/>
              <a:uLnTx/>
              <a:uFillTx/>
              <a:cs typeface="+mn-ea"/>
              <a:sym typeface="+mn-lt"/>
            </a:endParaRPr>
          </a:p>
        </p:txBody>
      </p:sp>
      <p:sp>
        <p:nvSpPr>
          <p:cNvPr id="8" name="矩形 8"/>
          <p:cNvSpPr/>
          <p:nvPr/>
        </p:nvSpPr>
        <p:spPr>
          <a:xfrm>
            <a:off x="1243965" y="2921635"/>
            <a:ext cx="4406265" cy="1014730"/>
          </a:xfrm>
          <a:prstGeom prst="rect">
            <a:avLst/>
          </a:prstGeom>
        </p:spPr>
        <p:txBody>
          <a:bodyPr wrap="square">
            <a:spAutoFit/>
          </a:bodyPr>
          <a:lstStyle/>
          <a:p>
            <a:pPr algn="ctr"/>
            <a:r>
              <a:rPr lang="zh-CN" altLang="en-US" sz="6000" dirty="0">
                <a:cs typeface="+mn-ea"/>
                <a:sym typeface="+mn-lt"/>
              </a:rPr>
              <a:t>装配与调试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电机驱动模块</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5" name="矩形 37"/>
          <p:cNvSpPr/>
          <p:nvPr/>
        </p:nvSpPr>
        <p:spPr>
          <a:xfrm>
            <a:off x="666115" y="1138555"/>
            <a:ext cx="3895090" cy="2091690"/>
          </a:xfrm>
          <a:prstGeom prst="rect">
            <a:avLst/>
          </a:prstGeom>
        </p:spPr>
        <p:txBody>
          <a:bodyPr wrap="square" lIns="91433" tIns="45716" rIns="91433" bIns="45716">
            <a:spAutoFit/>
          </a:bodyPr>
          <a:lstStyle/>
          <a:p>
            <a:pPr algn="just"/>
            <a:r>
              <a:rPr lang="zh-CN" altLang="zh-CN" sz="1860" b="1" kern="100" dirty="0">
                <a:effectLst/>
                <a:latin typeface="Times New Roman" panose="02020603050405020304" charset="0"/>
                <a:ea typeface="宋体" panose="02010600030101010101" pitchFamily="2" charset="-122"/>
                <a:sym typeface="+mn-ea"/>
              </a:rPr>
              <a:t>电机驱动模块主要使用</a:t>
            </a:r>
            <a:r>
              <a:rPr lang="en-US" altLang="zh-CN" sz="1860" b="1" kern="100" dirty="0">
                <a:effectLst/>
                <a:latin typeface="Times New Roman" panose="02020603050405020304" charset="0"/>
                <a:ea typeface="宋体" panose="02010600030101010101" pitchFamily="2" charset="-122"/>
                <a:sym typeface="+mn-ea"/>
              </a:rPr>
              <a:t>PWM</a:t>
            </a:r>
            <a:r>
              <a:rPr lang="zh-CN" altLang="zh-CN" sz="1860" b="1" kern="100" dirty="0">
                <a:effectLst/>
                <a:latin typeface="Times New Roman" panose="02020603050405020304" charset="0"/>
                <a:ea typeface="宋体" panose="02010600030101010101" pitchFamily="2" charset="-122"/>
                <a:sym typeface="+mn-ea"/>
              </a:rPr>
              <a:t>驱动，</a:t>
            </a:r>
            <a:r>
              <a:rPr lang="en-US" altLang="zh-CN" sz="1860" b="1" kern="100" dirty="0">
                <a:effectLst/>
                <a:latin typeface="Times New Roman" panose="02020603050405020304" charset="0"/>
                <a:ea typeface="宋体" panose="02010600030101010101" pitchFamily="2" charset="-122"/>
                <a:sym typeface="+mn-ea"/>
              </a:rPr>
              <a:t>IO</a:t>
            </a:r>
            <a:r>
              <a:rPr lang="zh-CN" altLang="zh-CN" sz="1860" b="1" kern="100" dirty="0">
                <a:effectLst/>
                <a:latin typeface="Times New Roman" panose="02020603050405020304" charset="0"/>
                <a:ea typeface="宋体" panose="02010600030101010101" pitchFamily="2" charset="-122"/>
                <a:sym typeface="+mn-ea"/>
              </a:rPr>
              <a:t>口控制运动方向。</a:t>
            </a:r>
            <a:endParaRPr lang="zh-CN" altLang="zh-CN" sz="1860" b="1" kern="100" dirty="0">
              <a:effectLst/>
              <a:latin typeface="Times New Roman" panose="02020603050405020304" charset="0"/>
              <a:ea typeface="宋体" panose="02010600030101010101" pitchFamily="2" charset="-122"/>
            </a:endParaRPr>
          </a:p>
          <a:p>
            <a:pPr algn="just"/>
            <a:r>
              <a:rPr lang="zh-CN" altLang="zh-CN" sz="1860" b="1" kern="100" dirty="0">
                <a:solidFill>
                  <a:schemeClr val="tx1"/>
                </a:solidFill>
                <a:effectLst/>
                <a:latin typeface="Times New Roman" panose="02020603050405020304" charset="0"/>
                <a:ea typeface="宋体" panose="02010600030101010101" pitchFamily="2" charset="-122"/>
                <a:sym typeface="+mn-ea"/>
              </a:rPr>
              <a:t>第一次调试</a:t>
            </a:r>
            <a:r>
              <a:rPr lang="zh-CN" altLang="zh-CN" sz="1860" b="1" kern="100" dirty="0">
                <a:effectLst/>
                <a:latin typeface="Times New Roman" panose="02020603050405020304" charset="0"/>
                <a:ea typeface="宋体" panose="02010600030101010101" pitchFamily="2" charset="-122"/>
                <a:sym typeface="+mn-ea"/>
              </a:rPr>
              <a:t>，</a:t>
            </a:r>
            <a:r>
              <a:rPr lang="en-US" altLang="zh-CN" sz="1860" b="1" kern="100" dirty="0">
                <a:effectLst/>
                <a:latin typeface="Times New Roman" panose="02020603050405020304" charset="0"/>
                <a:ea typeface="宋体" panose="02010600030101010101" pitchFamily="2" charset="-122"/>
                <a:sym typeface="+mn-ea"/>
              </a:rPr>
              <a:t>IO</a:t>
            </a:r>
            <a:r>
              <a:rPr lang="zh-CN" altLang="zh-CN" sz="1860" b="1" kern="100" dirty="0">
                <a:effectLst/>
                <a:latin typeface="Times New Roman" panose="02020603050405020304" charset="0"/>
                <a:ea typeface="宋体" panose="02010600030101010101" pitchFamily="2" charset="-122"/>
                <a:sym typeface="+mn-ea"/>
              </a:rPr>
              <a:t>口都使用的同一个驱动函数，因为左右两侧电机安装方向不同，左侧轮和右侧轮</a:t>
            </a:r>
            <a:r>
              <a:rPr lang="en-US" altLang="zh-CN" sz="1860" b="1" kern="100" dirty="0">
                <a:effectLst/>
                <a:latin typeface="Times New Roman" panose="02020603050405020304" charset="0"/>
                <a:ea typeface="宋体" panose="02010600030101010101" pitchFamily="2" charset="-122"/>
                <a:sym typeface="+mn-ea"/>
              </a:rPr>
              <a:t>IO</a:t>
            </a:r>
            <a:r>
              <a:rPr lang="zh-CN" altLang="zh-CN" sz="1860" b="1" kern="100" dirty="0">
                <a:effectLst/>
                <a:latin typeface="Times New Roman" panose="02020603050405020304" charset="0"/>
                <a:ea typeface="宋体" panose="02010600030101010101" pitchFamily="2" charset="-122"/>
                <a:sym typeface="+mn-ea"/>
              </a:rPr>
              <a:t>口需要反向。改进后，方向可以统一向前先后。</a:t>
            </a:r>
            <a:endParaRPr lang="zh-CN" altLang="en-US" sz="1860" b="1" noProof="0" dirty="0" smtClean="0">
              <a:ln>
                <a:noFill/>
              </a:ln>
              <a:solidFill>
                <a:schemeClr val="tx1">
                  <a:lumMod val="75000"/>
                  <a:lumOff val="25000"/>
                </a:schemeClr>
              </a:solidFill>
              <a:effectLst/>
              <a:uLnTx/>
              <a:uFillTx/>
              <a:cs typeface="+mn-ea"/>
              <a:sym typeface="+mn-lt"/>
            </a:endParaRPr>
          </a:p>
        </p:txBody>
      </p:sp>
      <p:sp>
        <p:nvSpPr>
          <p:cNvPr id="4" name="文本框 3"/>
          <p:cNvSpPr txBox="1"/>
          <p:nvPr/>
        </p:nvSpPr>
        <p:spPr>
          <a:xfrm>
            <a:off x="763270" y="3589655"/>
            <a:ext cx="3700780" cy="2306955"/>
          </a:xfrm>
          <a:prstGeom prst="rect">
            <a:avLst/>
          </a:prstGeom>
          <a:noFill/>
        </p:spPr>
        <p:txBody>
          <a:bodyPr wrap="square" rtlCol="0" anchor="t">
            <a:spAutoFit/>
          </a:bodyPr>
          <a:lstStyle/>
          <a:p>
            <a:pPr algn="just"/>
            <a:r>
              <a:rPr lang="zh-CN" altLang="zh-CN" b="1" kern="100" dirty="0">
                <a:effectLst/>
                <a:latin typeface="Times New Roman" panose="02020603050405020304" charset="0"/>
                <a:ea typeface="宋体" panose="02010600030101010101" pitchFamily="2" charset="-122"/>
                <a:sym typeface="+mn-ea"/>
              </a:rPr>
              <a:t>第二次调试，因为是</a:t>
            </a:r>
            <a:r>
              <a:rPr lang="zh-CN" altLang="en-US" b="1" kern="100" dirty="0">
                <a:effectLst/>
                <a:latin typeface="Times New Roman" panose="02020603050405020304" charset="0"/>
                <a:ea typeface="宋体" panose="02010600030101010101" pitchFamily="2" charset="-122"/>
                <a:sym typeface="+mn-ea"/>
              </a:rPr>
              <a:t>履带</a:t>
            </a:r>
            <a:r>
              <a:rPr lang="zh-CN" altLang="zh-CN" b="1" kern="100" dirty="0">
                <a:effectLst/>
                <a:latin typeface="Times New Roman" panose="02020603050405020304" charset="0"/>
                <a:ea typeface="宋体" panose="02010600030101010101" pitchFamily="2" charset="-122"/>
                <a:sym typeface="+mn-ea"/>
              </a:rPr>
              <a:t>驱动，转弯时需要差速驱动，占空比大小决定转速大小。小车前进先给一个基础速度，在要求转弯时，在此基础上增加一个差速。需要转弯角度较大时，控制两履带的运动方向相反，让小车以自身为轴心旋转，实现原地转向。</a:t>
            </a:r>
            <a:endParaRPr lang="zh-CN" altLang="en-US"/>
          </a:p>
        </p:txBody>
      </p:sp>
      <p:sp>
        <p:nvSpPr>
          <p:cNvPr id="6" name="文本框 5"/>
          <p:cNvSpPr txBox="1"/>
          <p:nvPr/>
        </p:nvSpPr>
        <p:spPr>
          <a:xfrm>
            <a:off x="6185535" y="1138555"/>
            <a:ext cx="3700780" cy="1198880"/>
          </a:xfrm>
          <a:prstGeom prst="rect">
            <a:avLst/>
          </a:prstGeom>
          <a:noFill/>
        </p:spPr>
        <p:txBody>
          <a:bodyPr wrap="square" rtlCol="0" anchor="t">
            <a:spAutoFit/>
          </a:bodyPr>
          <a:lstStyle/>
          <a:p>
            <a:pPr algn="just"/>
            <a:r>
              <a:rPr lang="zh-CN" altLang="zh-CN" b="1" kern="100" dirty="0">
                <a:ln/>
                <a:solidFill>
                  <a:schemeClr val="tx1"/>
                </a:solidFill>
                <a:effectLst/>
                <a:latin typeface="Times New Roman" panose="02020603050405020304" charset="0"/>
                <a:ea typeface="宋体" panose="02010600030101010101" pitchFamily="2" charset="-122"/>
                <a:sym typeface="+mn-ea"/>
              </a:rPr>
              <a:t>第三次调试</a:t>
            </a:r>
            <a:r>
              <a:rPr lang="zh-CN" altLang="zh-CN" b="1" kern="100" dirty="0">
                <a:effectLst/>
                <a:latin typeface="Times New Roman" panose="02020603050405020304" charset="0"/>
                <a:ea typeface="宋体" panose="02010600030101010101" pitchFamily="2" charset="-122"/>
                <a:sym typeface="+mn-ea"/>
              </a:rPr>
              <a:t>，对特定的转弯大小函数进行封装。例如九十度弯道，左右轮速度相反，占空比</a:t>
            </a:r>
            <a:r>
              <a:rPr lang="en-US" altLang="zh-CN" b="1" kern="100" dirty="0">
                <a:effectLst/>
                <a:latin typeface="Times New Roman" panose="02020603050405020304" charset="0"/>
                <a:ea typeface="宋体" panose="02010600030101010101" pitchFamily="2" charset="-122"/>
                <a:sym typeface="+mn-ea"/>
              </a:rPr>
              <a:t>100%</a:t>
            </a:r>
            <a:r>
              <a:rPr lang="zh-CN" altLang="zh-CN" b="1" kern="100" dirty="0">
                <a:effectLst/>
                <a:latin typeface="Times New Roman" panose="02020603050405020304" charset="0"/>
                <a:ea typeface="宋体" panose="02010600030101010101" pitchFamily="2" charset="-122"/>
                <a:sym typeface="+mn-ea"/>
              </a:rPr>
              <a:t>，时间</a:t>
            </a:r>
            <a:r>
              <a:rPr lang="en-US" altLang="zh-CN" b="1" kern="100" dirty="0">
                <a:effectLst/>
                <a:latin typeface="Times New Roman" panose="02020603050405020304" charset="0"/>
                <a:ea typeface="宋体" panose="02010600030101010101" pitchFamily="2" charset="-122"/>
                <a:sym typeface="+mn-ea"/>
              </a:rPr>
              <a:t>1.775</a:t>
            </a:r>
            <a:r>
              <a:rPr lang="zh-CN" altLang="zh-CN" b="1" kern="100" dirty="0">
                <a:effectLst/>
                <a:latin typeface="Times New Roman" panose="02020603050405020304" charset="0"/>
                <a:ea typeface="宋体" panose="02010600030101010101" pitchFamily="2" charset="-122"/>
                <a:sym typeface="+mn-ea"/>
              </a:rPr>
              <a:t>秒。</a:t>
            </a:r>
            <a:endParaRPr lang="zh-CN" altLang="en-US"/>
          </a:p>
        </p:txBody>
      </p:sp>
      <p:pic>
        <p:nvPicPr>
          <p:cNvPr id="7" name="图片 6"/>
          <p:cNvPicPr>
            <a:picLocks noChangeAspect="1"/>
          </p:cNvPicPr>
          <p:nvPr/>
        </p:nvPicPr>
        <p:blipFill>
          <a:blip r:embed="rId3"/>
          <a:stretch>
            <a:fillRect/>
          </a:stretch>
        </p:blipFill>
        <p:spPr>
          <a:xfrm>
            <a:off x="5909310" y="2337435"/>
            <a:ext cx="4655185" cy="3888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红外寻迹模块</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5" name="矩形 37"/>
          <p:cNvSpPr/>
          <p:nvPr/>
        </p:nvSpPr>
        <p:spPr>
          <a:xfrm>
            <a:off x="666115" y="1315720"/>
            <a:ext cx="3895090" cy="1233805"/>
          </a:xfrm>
          <a:prstGeom prst="rect">
            <a:avLst/>
          </a:prstGeom>
        </p:spPr>
        <p:txBody>
          <a:bodyPr wrap="square" lIns="91433" tIns="45716" rIns="91433" bIns="45716">
            <a:spAutoFit/>
          </a:bodyPr>
          <a:lstStyle/>
          <a:p>
            <a:pPr algn="just"/>
            <a:r>
              <a:rPr lang="zh-CN" altLang="zh-CN" sz="1860" b="1" kern="100" dirty="0">
                <a:effectLst/>
                <a:latin typeface="宋体" panose="02010600030101010101" pitchFamily="2" charset="-122"/>
                <a:ea typeface="宋体" panose="02010600030101010101" pitchFamily="2" charset="-122"/>
                <a:cs typeface="宋体" panose="02010600030101010101" pitchFamily="2" charset="-122"/>
                <a:sym typeface="+mn-ea"/>
              </a:rPr>
              <a:t>该循迹模块为灰度检测器，使用</a:t>
            </a:r>
            <a:r>
              <a:rPr lang="en-US" altLang="zh-CN" sz="1860" b="1" kern="100" dirty="0">
                <a:effectLst/>
                <a:latin typeface="宋体" panose="02010600030101010101" pitchFamily="2" charset="-122"/>
                <a:ea typeface="宋体" panose="02010600030101010101" pitchFamily="2" charset="-122"/>
                <a:cs typeface="宋体" panose="02010600030101010101" pitchFamily="2" charset="-122"/>
                <a:sym typeface="+mn-ea"/>
              </a:rPr>
              <a:t>IO</a:t>
            </a:r>
            <a:r>
              <a:rPr lang="zh-CN" altLang="zh-CN" sz="1860" b="1" kern="100" dirty="0">
                <a:effectLst/>
                <a:latin typeface="宋体" panose="02010600030101010101" pitchFamily="2" charset="-122"/>
                <a:ea typeface="宋体" panose="02010600030101010101" pitchFamily="2" charset="-122"/>
                <a:cs typeface="宋体" panose="02010600030101010101" pitchFamily="2" charset="-122"/>
                <a:sym typeface="+mn-ea"/>
              </a:rPr>
              <a:t>口输入。</a:t>
            </a:r>
            <a:endParaRPr lang="zh-CN" altLang="zh-CN" sz="1860" b="1" kern="100" dirty="0">
              <a:effectLst/>
              <a:latin typeface="Times New Roman" panose="02020603050405020304" charset="0"/>
              <a:ea typeface="宋体" panose="02010600030101010101" pitchFamily="2" charset="-122"/>
            </a:endParaRPr>
          </a:p>
          <a:p>
            <a:pPr algn="just"/>
            <a:r>
              <a:rPr lang="zh-CN" altLang="zh-CN" sz="1860" b="1" kern="100" dirty="0">
                <a:solidFill>
                  <a:schemeClr val="tx1"/>
                </a:solidFill>
                <a:effectLst/>
                <a:latin typeface="Times New Roman" panose="02020603050405020304" charset="0"/>
                <a:ea typeface="宋体" panose="02010600030101010101" pitchFamily="2" charset="-122"/>
                <a:sym typeface="+mn-ea"/>
              </a:rPr>
              <a:t>第一次调试</a:t>
            </a:r>
            <a:r>
              <a:rPr lang="zh-CN" altLang="zh-CN" sz="1860" b="1" kern="100" dirty="0">
                <a:effectLst/>
                <a:latin typeface="Times New Roman" panose="02020603050405020304" charset="0"/>
                <a:ea typeface="宋体" panose="02010600030101010101" pitchFamily="2" charset="-122"/>
                <a:sym typeface="+mn-ea"/>
              </a:rPr>
              <a:t>，转动旋钮以调节红外识别循迹的灵敏度。</a:t>
            </a:r>
          </a:p>
        </p:txBody>
      </p:sp>
      <p:sp>
        <p:nvSpPr>
          <p:cNvPr id="4" name="文本框 3"/>
          <p:cNvSpPr txBox="1"/>
          <p:nvPr/>
        </p:nvSpPr>
        <p:spPr>
          <a:xfrm>
            <a:off x="666115" y="3235325"/>
            <a:ext cx="3700780" cy="2306955"/>
          </a:xfrm>
          <a:prstGeom prst="rect">
            <a:avLst/>
          </a:prstGeom>
          <a:noFill/>
        </p:spPr>
        <p:txBody>
          <a:bodyPr wrap="square" rtlCol="0" anchor="t">
            <a:spAutoFit/>
          </a:bodyPr>
          <a:lstStyle/>
          <a:p>
            <a:pPr algn="just"/>
            <a:r>
              <a:rPr lang="zh-CN" altLang="zh-CN" b="1" kern="100" dirty="0">
                <a:effectLst/>
                <a:latin typeface="Times New Roman" panose="02020603050405020304" charset="0"/>
                <a:ea typeface="宋体" panose="02010600030101010101" pitchFamily="2" charset="-122"/>
                <a:sym typeface="+mn-ea"/>
              </a:rPr>
              <a:t>第二次调试，因为是</a:t>
            </a:r>
            <a:r>
              <a:rPr lang="zh-CN" altLang="en-US" b="1" kern="100" dirty="0">
                <a:effectLst/>
                <a:latin typeface="Times New Roman" panose="02020603050405020304" charset="0"/>
                <a:ea typeface="宋体" panose="02010600030101010101" pitchFamily="2" charset="-122"/>
                <a:sym typeface="+mn-ea"/>
              </a:rPr>
              <a:t>履带</a:t>
            </a:r>
            <a:r>
              <a:rPr lang="zh-CN" altLang="zh-CN" b="1" kern="100" dirty="0">
                <a:effectLst/>
                <a:latin typeface="Times New Roman" panose="02020603050405020304" charset="0"/>
                <a:ea typeface="宋体" panose="02010600030101010101" pitchFamily="2" charset="-122"/>
                <a:sym typeface="+mn-ea"/>
              </a:rPr>
              <a:t>驱动，转弯时需要差速驱动，占空比大小决定转速大小。小车前进先给一个基础速度，在要求转弯时，在此基础上增加一个差速。需要转弯角度较大时，控制两履带的运动方向相反，让小车以自身为轴心旋转，实现原地转向。</a:t>
            </a:r>
            <a:endParaRPr lang="zh-CN" altLang="en-US"/>
          </a:p>
        </p:txBody>
      </p:sp>
      <p:pic>
        <p:nvPicPr>
          <p:cNvPr id="22"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t="11745"/>
          <a:stretch>
            <a:fillRect/>
          </a:stretch>
        </p:blipFill>
        <p:spPr>
          <a:xfrm>
            <a:off x="6105525" y="1381760"/>
            <a:ext cx="4639310" cy="4094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超声波模块</a:t>
            </a: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4" name="文本框 3"/>
          <p:cNvSpPr txBox="1"/>
          <p:nvPr/>
        </p:nvSpPr>
        <p:spPr>
          <a:xfrm>
            <a:off x="738505" y="1995805"/>
            <a:ext cx="3700780" cy="2306955"/>
          </a:xfrm>
          <a:prstGeom prst="rect">
            <a:avLst/>
          </a:prstGeom>
          <a:noFill/>
        </p:spPr>
        <p:txBody>
          <a:bodyPr wrap="square" rtlCol="0" anchor="t">
            <a:spAutoFit/>
          </a:bodyPr>
          <a:lstStyle/>
          <a:p>
            <a:pPr algn="just"/>
            <a:r>
              <a:rPr lang="zh-CN" altLang="en-US" b="1" dirty="0">
                <a:latin typeface="微软雅黑" panose="020B0503020204020204" charset="-122"/>
                <a:ea typeface="微软雅黑" panose="020B0503020204020204" charset="-122"/>
                <a:sym typeface="+mn-ea"/>
              </a:rPr>
              <a:t>第一次使用</a:t>
            </a:r>
            <a:r>
              <a:rPr lang="en-US" altLang="zh-CN" b="1" dirty="0" err="1">
                <a:latin typeface="微软雅黑" panose="020B0503020204020204" charset="-122"/>
                <a:ea typeface="微软雅黑" panose="020B0503020204020204" charset="-122"/>
                <a:sym typeface="+mn-ea"/>
              </a:rPr>
              <a:t>HAL_Delay</a:t>
            </a:r>
            <a:r>
              <a:rPr lang="zh-CN" altLang="en-US" b="1" dirty="0">
                <a:latin typeface="微软雅黑" panose="020B0503020204020204" charset="-122"/>
                <a:ea typeface="微软雅黑" panose="020B0503020204020204" charset="-122"/>
                <a:sym typeface="+mn-ea"/>
              </a:rPr>
              <a:t>给延时调试，发现定时取数并不是太准确，之后完善，采用高级定时器更新中断来进行数据捕获，发现之后结果优于第一次，显示均正常</a:t>
            </a:r>
            <a:endParaRPr lang="en-US" altLang="zh-CN" b="1" dirty="0">
              <a:latin typeface="微软雅黑" panose="020B0503020204020204" charset="-122"/>
              <a:ea typeface="微软雅黑" panose="020B0503020204020204" charset="-122"/>
            </a:endParaRPr>
          </a:p>
          <a:p>
            <a:pPr algn="just"/>
            <a:r>
              <a:rPr lang="zh-CN" altLang="en-US" b="1" dirty="0">
                <a:latin typeface="微软雅黑" panose="020B0503020204020204" charset="-122"/>
                <a:ea typeface="微软雅黑" panose="020B0503020204020204" charset="-122"/>
                <a:sym typeface="+mn-ea"/>
              </a:rPr>
              <a:t>超声波引脚</a:t>
            </a:r>
            <a:r>
              <a:rPr lang="en-US" altLang="zh-CN" b="1" dirty="0">
                <a:latin typeface="微软雅黑" panose="020B0503020204020204" charset="-122"/>
                <a:ea typeface="微软雅黑" panose="020B0503020204020204" charset="-122"/>
                <a:sym typeface="+mn-ea"/>
              </a:rPr>
              <a:t>PA8</a:t>
            </a:r>
            <a:r>
              <a:rPr lang="zh-CN" altLang="en-US" b="1" dirty="0">
                <a:latin typeface="微软雅黑" panose="020B0503020204020204" charset="-122"/>
                <a:ea typeface="微软雅黑" panose="020B0503020204020204" charset="-122"/>
                <a:sym typeface="+mn-ea"/>
              </a:rPr>
              <a:t>、</a:t>
            </a:r>
            <a:r>
              <a:rPr lang="en-US" altLang="zh-CN" b="1" dirty="0">
                <a:latin typeface="微软雅黑" panose="020B0503020204020204" charset="-122"/>
                <a:ea typeface="微软雅黑" panose="020B0503020204020204" charset="-122"/>
                <a:sym typeface="+mn-ea"/>
              </a:rPr>
              <a:t>PA15</a:t>
            </a:r>
            <a:r>
              <a:rPr lang="zh-CN" altLang="en-US" b="1" dirty="0">
                <a:latin typeface="微软雅黑" panose="020B0503020204020204" charset="-122"/>
                <a:ea typeface="微软雅黑" panose="020B0503020204020204" charset="-122"/>
                <a:sym typeface="+mn-ea"/>
              </a:rPr>
              <a:t>，通过反馈给芯片时间，计算前方障碍物距离，从而实现避障功能</a:t>
            </a:r>
            <a:endParaRPr lang="zh-CN" altLang="en-US"/>
          </a:p>
        </p:txBody>
      </p:sp>
      <p:pic>
        <p:nvPicPr>
          <p:cNvPr id="23" name="图片 23"/>
          <p:cNvPicPr>
            <a:picLocks noChangeAspect="1" noChangeArrowheads="1"/>
          </p:cNvPicPr>
          <p:nvPr/>
        </p:nvPicPr>
        <p:blipFill>
          <a:blip r:embed="rId3" cstate="print">
            <a:extLst>
              <a:ext uri="{28A0092B-C50C-407E-A947-70E740481C1C}">
                <a14:useLocalDpi xmlns:a14="http://schemas.microsoft.com/office/drawing/2010/main" val="0"/>
              </a:ext>
            </a:extLst>
          </a:blip>
          <a:srcRect t="19215" r="1758" b="13749"/>
          <a:stretch>
            <a:fillRect/>
          </a:stretch>
        </p:blipFill>
        <p:spPr>
          <a:xfrm>
            <a:off x="6316980" y="2054860"/>
            <a:ext cx="4025900" cy="27476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56" name="ïş1ídè"/>
          <p:cNvSpPr txBox="1"/>
          <p:nvPr/>
        </p:nvSpPr>
        <p:spPr>
          <a:xfrm>
            <a:off x="55186" y="572360"/>
            <a:ext cx="1981604" cy="389252"/>
          </a:xfrm>
          <a:prstGeom prst="rect">
            <a:avLst/>
          </a:prstGeom>
          <a:noFill/>
        </p:spPr>
        <p:txBody>
          <a:bodyPr wrap="square">
            <a:normAutofit/>
          </a:bodyPr>
          <a:lstStyle/>
          <a:p>
            <a:pPr algn="dist"/>
            <a:r>
              <a:rPr lang="zh-CN" altLang="en-US" dirty="0" smtClean="0">
                <a:solidFill>
                  <a:schemeClr val="bg1"/>
                </a:solidFill>
                <a:cs typeface="+mn-ea"/>
                <a:sym typeface="+mn-lt"/>
              </a:rPr>
              <a:t>整机调试</a:t>
            </a:r>
            <a:endParaRPr lang="zh-CN" altLang="en-US" dirty="0">
              <a:solidFill>
                <a:schemeClr val="bg1"/>
              </a:solidFill>
              <a:cs typeface="+mn-ea"/>
              <a:sym typeface="+mn-lt"/>
            </a:endParaRPr>
          </a:p>
        </p:txBody>
      </p:sp>
      <p:grpSp>
        <p:nvGrpSpPr>
          <p:cNvPr id="57" name="组合 56"/>
          <p:cNvGrpSpPr/>
          <p:nvPr/>
        </p:nvGrpSpPr>
        <p:grpSpPr>
          <a:xfrm>
            <a:off x="925225" y="484441"/>
            <a:ext cx="11512319" cy="7057559"/>
            <a:chOff x="925225" y="484441"/>
            <a:chExt cx="11512319" cy="7057559"/>
          </a:xfrm>
        </p:grpSpPr>
        <p:sp>
          <p:nvSpPr>
            <p:cNvPr id="58" name="矩形 5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5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2" name="VID_20211209_23433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344" y="1138885"/>
            <a:ext cx="8717280" cy="4903470"/>
          </a:xfrm>
          <a:prstGeom prst="rect">
            <a:avLst/>
          </a:prstGeom>
        </p:spPr>
      </p:pic>
    </p:spTree>
    <p:extLst>
      <p:ext uri="{BB962C8B-B14F-4D97-AF65-F5344CB8AC3E}">
        <p14:creationId xmlns:p14="http://schemas.microsoft.com/office/powerpoint/2010/main" val="127401926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15609" y="2761021"/>
            <a:ext cx="3996857" cy="885973"/>
          </a:xfrm>
          <a:prstGeom prst="rect">
            <a:avLst/>
          </a:prstGeom>
          <a:solidFill>
            <a:schemeClr val="accent1"/>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4"/>
          <p:cNvSpPr/>
          <p:nvPr/>
        </p:nvSpPr>
        <p:spPr>
          <a:xfrm rot="18995812">
            <a:off x="53273" y="-1496485"/>
            <a:ext cx="1980000" cy="19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7" name="矩形: 圆角 4"/>
          <p:cNvSpPr/>
          <p:nvPr/>
        </p:nvSpPr>
        <p:spPr>
          <a:xfrm rot="18941252">
            <a:off x="-315006" y="-281731"/>
            <a:ext cx="648000" cy="648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4" name="TextBox 891"/>
          <p:cNvSpPr txBox="1"/>
          <p:nvPr/>
        </p:nvSpPr>
        <p:spPr>
          <a:xfrm>
            <a:off x="799225" y="2759050"/>
            <a:ext cx="4013242" cy="923330"/>
          </a:xfrm>
          <a:prstGeom prst="rect">
            <a:avLst/>
          </a:prstGeom>
          <a:noFill/>
        </p:spPr>
        <p:txBody>
          <a:bodyPr wrap="square" rtlCol="0">
            <a:spAutoFit/>
          </a:bodyPr>
          <a:lstStyle/>
          <a:p>
            <a:pPr algn="dist"/>
            <a:r>
              <a:rPr lang="zh-CN" altLang="en-US" sz="5400" dirty="0">
                <a:solidFill>
                  <a:schemeClr val="bg1"/>
                </a:solidFill>
                <a:cs typeface="+mn-ea"/>
                <a:sym typeface="+mn-lt"/>
              </a:rPr>
              <a:t>谢谢观看</a:t>
            </a:r>
            <a:endParaRPr lang="zh-CN" altLang="en-US" sz="5400" dirty="0">
              <a:solidFill>
                <a:schemeClr val="tx1">
                  <a:lumMod val="65000"/>
                  <a:lumOff val="35000"/>
                </a:schemeClr>
              </a:solidFill>
              <a:cs typeface="+mn-ea"/>
              <a:sym typeface="+mn-lt"/>
            </a:endParaRPr>
          </a:p>
        </p:txBody>
      </p:sp>
      <p:grpSp>
        <p:nvGrpSpPr>
          <p:cNvPr id="14" name="组合 13"/>
          <p:cNvGrpSpPr/>
          <p:nvPr/>
        </p:nvGrpSpPr>
        <p:grpSpPr>
          <a:xfrm>
            <a:off x="925225" y="484441"/>
            <a:ext cx="11512319" cy="7057559"/>
            <a:chOff x="925225" y="484441"/>
            <a:chExt cx="11512319" cy="7057559"/>
          </a:xfrm>
        </p:grpSpPr>
        <p:sp>
          <p:nvSpPr>
            <p:cNvPr id="11" name="矩形 10"/>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5"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pic>
        <p:nvPicPr>
          <p:cNvPr id="2" name="图片 1"/>
          <p:cNvPicPr>
            <a:picLocks noChangeAspect="1"/>
          </p:cNvPicPr>
          <p:nvPr/>
        </p:nvPicPr>
        <p:blipFill>
          <a:blip r:embed="rId3"/>
          <a:stretch>
            <a:fillRect/>
          </a:stretch>
        </p:blipFill>
        <p:spPr>
          <a:xfrm>
            <a:off x="6371590" y="1920875"/>
            <a:ext cx="4540885" cy="3015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场地工程图A1_00"/>
          <p:cNvPicPr>
            <a:picLocks noChangeAspect="1"/>
          </p:cNvPicPr>
          <p:nvPr/>
        </p:nvPicPr>
        <p:blipFill>
          <a:blip r:embed="rId3"/>
          <a:stretch>
            <a:fillRect/>
          </a:stretch>
        </p:blipFill>
        <p:spPr>
          <a:xfrm>
            <a:off x="1695450" y="118745"/>
            <a:ext cx="9363710" cy="6621145"/>
          </a:xfrm>
          <a:prstGeom prst="rect">
            <a:avLst/>
          </a:prstGeom>
        </p:spPr>
      </p:pic>
      <p:sp>
        <p:nvSpPr>
          <p:cNvPr id="41"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42" name="ïş1ídè"/>
          <p:cNvSpPr txBox="1"/>
          <p:nvPr/>
        </p:nvSpPr>
        <p:spPr>
          <a:xfrm>
            <a:off x="110431" y="618080"/>
            <a:ext cx="1981604" cy="389252"/>
          </a:xfrm>
          <a:prstGeom prst="rect">
            <a:avLst/>
          </a:prstGeom>
          <a:noFill/>
        </p:spPr>
        <p:txBody>
          <a:bodyPr wrap="square">
            <a:normAutofit/>
          </a:bodyPr>
          <a:lstStyle/>
          <a:p>
            <a:pPr algn="dist"/>
            <a:r>
              <a:rPr lang="zh-CN" altLang="en-US" dirty="0">
                <a:solidFill>
                  <a:schemeClr val="bg1"/>
                </a:solidFill>
                <a:cs typeface="+mn-ea"/>
                <a:sym typeface="+mn-lt"/>
              </a:rPr>
              <a:t>任务流程</a:t>
            </a:r>
          </a:p>
        </p:txBody>
      </p:sp>
      <p:cxnSp>
        <p:nvCxnSpPr>
          <p:cNvPr id="2" name="直接箭头连接符 1"/>
          <p:cNvCxnSpPr/>
          <p:nvPr/>
        </p:nvCxnSpPr>
        <p:spPr>
          <a:xfrm>
            <a:off x="9016365" y="4855845"/>
            <a:ext cx="645795" cy="6985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9108440" y="5497830"/>
            <a:ext cx="2974975" cy="645160"/>
          </a:xfrm>
          <a:prstGeom prst="rect">
            <a:avLst/>
          </a:prstGeom>
          <a:noFill/>
        </p:spPr>
        <p:txBody>
          <a:bodyPr wrap="square" rtlCol="0" anchor="t">
            <a:spAutoFit/>
          </a:bodyPr>
          <a:lstStyle/>
          <a:p>
            <a:pPr algn="l"/>
            <a:r>
              <a:rPr lang="en-US" altLang="zh-CN" noProof="0" dirty="0">
                <a:effectLst/>
                <a:uLnTx/>
                <a:uFillTx/>
                <a:cs typeface="+mn-ea"/>
                <a:sym typeface="+mn-lt"/>
              </a:rPr>
              <a:t>1.</a:t>
            </a:r>
            <a:r>
              <a:rPr lang="zh-CN" altLang="en-US" noProof="0" dirty="0">
                <a:effectLst/>
                <a:uLnTx/>
                <a:uFillTx/>
                <a:cs typeface="+mn-ea"/>
                <a:sym typeface="+mn-lt"/>
              </a:rPr>
              <a:t>小车准备，舵机开门，开始计时</a:t>
            </a:r>
          </a:p>
        </p:txBody>
      </p:sp>
      <p:cxnSp>
        <p:nvCxnSpPr>
          <p:cNvPr id="5" name="直接箭头连接符 4"/>
          <p:cNvCxnSpPr>
            <a:endCxn id="6" idx="1"/>
          </p:cNvCxnSpPr>
          <p:nvPr/>
        </p:nvCxnSpPr>
        <p:spPr>
          <a:xfrm flipV="1">
            <a:off x="9097645" y="3828415"/>
            <a:ext cx="876300"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973945" y="3644265"/>
            <a:ext cx="1972310" cy="368300"/>
          </a:xfrm>
          <a:prstGeom prst="rect">
            <a:avLst/>
          </a:prstGeom>
          <a:noFill/>
        </p:spPr>
        <p:txBody>
          <a:bodyPr wrap="none" rtlCol="0" anchor="t">
            <a:spAutoFit/>
            <a:scene3d>
              <a:camera prst="orthographicFront"/>
              <a:lightRig rig="threePt" dir="t"/>
            </a:scene3d>
          </a:bodyPr>
          <a:lstStyle/>
          <a:p>
            <a:pPr algn="l"/>
            <a:r>
              <a:rPr lang="en-US" altLang="zh-CN" noProof="0" dirty="0">
                <a:solidFill>
                  <a:schemeClr val="accent1"/>
                </a:solidFill>
                <a:effectLst/>
                <a:uLnTx/>
                <a:uFillTx/>
                <a:cs typeface="+mn-ea"/>
                <a:sym typeface="+mn-lt"/>
              </a:rPr>
              <a:t>2.</a:t>
            </a:r>
            <a:r>
              <a:rPr lang="zh-CN" altLang="en-US" noProof="0" dirty="0">
                <a:solidFill>
                  <a:schemeClr val="accent1"/>
                </a:solidFill>
                <a:effectLst/>
                <a:uLnTx/>
                <a:uFillTx/>
                <a:cs typeface="+mn-ea"/>
                <a:sym typeface="+mn-lt"/>
              </a:rPr>
              <a:t>小车沿黑线寻迹</a:t>
            </a:r>
          </a:p>
        </p:txBody>
      </p:sp>
      <p:cxnSp>
        <p:nvCxnSpPr>
          <p:cNvPr id="7" name="直接箭头连接符 6"/>
          <p:cNvCxnSpPr/>
          <p:nvPr/>
        </p:nvCxnSpPr>
        <p:spPr>
          <a:xfrm flipV="1">
            <a:off x="9258300" y="2551430"/>
            <a:ext cx="544830" cy="115062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9289415" y="1694815"/>
            <a:ext cx="2924810" cy="92202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pPr algn="l"/>
            <a:r>
              <a:rPr lang="en-US" altLang="zh-CN" noProof="0" dirty="0">
                <a:solidFill>
                  <a:schemeClr val="accent4"/>
                </a:solidFill>
                <a:effectLst/>
                <a:uLnTx/>
                <a:uFillTx/>
                <a:cs typeface="+mn-ea"/>
                <a:sym typeface="+mn-lt"/>
              </a:rPr>
              <a:t>3.</a:t>
            </a:r>
            <a:r>
              <a:rPr lang="zh-CN" altLang="en-US" noProof="0" dirty="0">
                <a:solidFill>
                  <a:schemeClr val="accent4"/>
                </a:solidFill>
                <a:effectLst/>
                <a:uLnTx/>
                <a:uFillTx/>
                <a:cs typeface="+mn-ea"/>
                <a:sym typeface="+mn-lt"/>
              </a:rPr>
              <a:t>小车在扫码区扫描二维码，二维码中包含小车需要夹取货物的信息</a:t>
            </a:r>
          </a:p>
        </p:txBody>
      </p:sp>
      <p:cxnSp>
        <p:nvCxnSpPr>
          <p:cNvPr id="10" name="直接箭头连接符 9"/>
          <p:cNvCxnSpPr>
            <a:endCxn id="11" idx="3"/>
          </p:cNvCxnSpPr>
          <p:nvPr/>
        </p:nvCxnSpPr>
        <p:spPr>
          <a:xfrm flipH="1">
            <a:off x="2881630" y="1826260"/>
            <a:ext cx="1007110" cy="460375"/>
          </a:xfrm>
          <a:prstGeom prst="straightConnector1">
            <a:avLst/>
          </a:prstGeom>
          <a:ln>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408305" y="1687195"/>
            <a:ext cx="2473325" cy="119888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pPr algn="l"/>
            <a:r>
              <a:rPr lang="en-US" altLang="zh-CN" noProof="0" dirty="0">
                <a:solidFill>
                  <a:srgbClr val="FF0000"/>
                </a:solidFill>
                <a:effectLst/>
                <a:uLnTx/>
                <a:uFillTx/>
                <a:cs typeface="+mn-ea"/>
                <a:sym typeface="+mn-lt"/>
              </a:rPr>
              <a:t>4.</a:t>
            </a:r>
            <a:r>
              <a:rPr lang="zh-CN" altLang="en-US" noProof="0" dirty="0">
                <a:solidFill>
                  <a:srgbClr val="FF0000"/>
                </a:solidFill>
                <a:effectLst/>
                <a:uLnTx/>
                <a:uFillTx/>
                <a:cs typeface="+mn-ea"/>
                <a:sym typeface="+mn-lt"/>
              </a:rPr>
              <a:t>小车寻迹至仓库区，通过黑线与挡板定位，机械爪取货，小车携带货物返回。</a:t>
            </a:r>
          </a:p>
        </p:txBody>
      </p:sp>
      <p:sp>
        <p:nvSpPr>
          <p:cNvPr id="12" name="文本框 11"/>
          <p:cNvSpPr txBox="1"/>
          <p:nvPr/>
        </p:nvSpPr>
        <p:spPr>
          <a:xfrm>
            <a:off x="408305" y="3761740"/>
            <a:ext cx="2473325" cy="1198880"/>
          </a:xfrm>
          <a:prstGeom prst="rect">
            <a:avLst/>
          </a:prstGeom>
          <a:noFill/>
        </p:spPr>
        <p:txBody>
          <a:bodyPr wrap="square" rtlCol="0" anchor="t">
            <a:spAutoFit/>
            <a:scene3d>
              <a:camera prst="orthographicFront"/>
              <a:lightRig rig="threePt" dir="t"/>
            </a:scene3d>
          </a:bodyPr>
          <a:lstStyle/>
          <a:p>
            <a:pPr algn="l"/>
            <a:r>
              <a:rPr lang="en-US" noProof="0" dirty="0">
                <a:solidFill>
                  <a:srgbClr val="7030A0"/>
                </a:solidFill>
                <a:effectLst/>
                <a:uLnTx/>
                <a:uFillTx/>
                <a:cs typeface="+mn-ea"/>
                <a:sym typeface="+mn-lt"/>
              </a:rPr>
              <a:t>5.</a:t>
            </a:r>
            <a:r>
              <a:rPr lang="zh-CN" altLang="en-US" noProof="0" dirty="0">
                <a:solidFill>
                  <a:srgbClr val="7030A0"/>
                </a:solidFill>
                <a:effectLst/>
                <a:uLnTx/>
                <a:uFillTx/>
                <a:cs typeface="+mn-ea"/>
                <a:sym typeface="+mn-lt"/>
              </a:rPr>
              <a:t>小车</a:t>
            </a:r>
            <a:r>
              <a:rPr noProof="0" dirty="0">
                <a:solidFill>
                  <a:srgbClr val="7030A0"/>
                </a:solidFill>
                <a:effectLst/>
                <a:uLnTx/>
                <a:uFillTx/>
                <a:cs typeface="+mn-ea"/>
                <a:sym typeface="+mn-lt"/>
              </a:rPr>
              <a:t>寻迹至组装区，在平台中心放料，完成后返回仓库区重复取放货 4 次。</a:t>
            </a:r>
          </a:p>
        </p:txBody>
      </p:sp>
      <p:cxnSp>
        <p:nvCxnSpPr>
          <p:cNvPr id="13" name="直接箭头连接符 12"/>
          <p:cNvCxnSpPr>
            <a:endCxn id="12" idx="3"/>
          </p:cNvCxnSpPr>
          <p:nvPr/>
        </p:nvCxnSpPr>
        <p:spPr>
          <a:xfrm flipH="1" flipV="1">
            <a:off x="2881630" y="4361180"/>
            <a:ext cx="1621155" cy="396875"/>
          </a:xfrm>
          <a:prstGeom prst="straightConnector1">
            <a:avLst/>
          </a:prstGeom>
          <a:ln>
            <a:solidFill>
              <a:srgbClr val="7030A0"/>
            </a:solidFill>
            <a:tailEnd type="arrow" w="med" len="med"/>
          </a:ln>
        </p:spPr>
        <p:style>
          <a:lnRef idx="1">
            <a:schemeClr val="accent3"/>
          </a:lnRef>
          <a:fillRef idx="0">
            <a:schemeClr val="accent3"/>
          </a:fillRef>
          <a:effectRef idx="0">
            <a:schemeClr val="accent3"/>
          </a:effectRef>
          <a:fontRef idx="minor">
            <a:schemeClr val="tx1"/>
          </a:fontRef>
        </p:style>
      </p:cxnSp>
      <p:sp>
        <p:nvSpPr>
          <p:cNvPr id="14" name="文本框 13"/>
          <p:cNvSpPr txBox="1"/>
          <p:nvPr/>
        </p:nvSpPr>
        <p:spPr>
          <a:xfrm>
            <a:off x="408305" y="5220970"/>
            <a:ext cx="2473325" cy="922020"/>
          </a:xfrm>
          <a:prstGeom prst="rect">
            <a:avLst/>
          </a:prstGeom>
          <a:noFill/>
        </p:spPr>
        <p:txBody>
          <a:bodyPr wrap="square" rtlCol="0" anchor="t">
            <a:spAutoFit/>
            <a:scene3d>
              <a:camera prst="orthographicFront"/>
              <a:lightRig rig="threePt" dir="t"/>
            </a:scene3d>
          </a:bodyPr>
          <a:lstStyle/>
          <a:p>
            <a:pPr algn="l"/>
            <a:r>
              <a:rPr lang="en-US" noProof="0" dirty="0">
                <a:solidFill>
                  <a:schemeClr val="tx1"/>
                </a:solidFill>
                <a:effectLst/>
                <a:uLnTx/>
                <a:uFillTx/>
                <a:cs typeface="+mn-ea"/>
                <a:sym typeface="+mn-lt"/>
              </a:rPr>
              <a:t>6.</a:t>
            </a:r>
            <a:r>
              <a:rPr lang="zh-CN" altLang="en-US" noProof="0" dirty="0">
                <a:solidFill>
                  <a:schemeClr val="tx1"/>
                </a:solidFill>
                <a:effectLst/>
                <a:uLnTx/>
                <a:uFillTx/>
                <a:cs typeface="+mn-ea"/>
                <a:sym typeface="+mn-lt"/>
              </a:rPr>
              <a:t>小车</a:t>
            </a:r>
            <a:r>
              <a:rPr lang="en-US" noProof="0" dirty="0">
                <a:solidFill>
                  <a:schemeClr val="tx1"/>
                </a:solidFill>
                <a:effectLst/>
                <a:uLnTx/>
                <a:uFillTx/>
                <a:cs typeface="+mn-ea"/>
                <a:sym typeface="+mn-lt"/>
              </a:rPr>
              <a:t>往返四次后，装箱结束，回到出发点，计时结束。</a:t>
            </a:r>
          </a:p>
        </p:txBody>
      </p:sp>
      <p:cxnSp>
        <p:nvCxnSpPr>
          <p:cNvPr id="15" name="直接箭头连接符 14"/>
          <p:cNvCxnSpPr>
            <a:endCxn id="14" idx="3"/>
          </p:cNvCxnSpPr>
          <p:nvPr/>
        </p:nvCxnSpPr>
        <p:spPr>
          <a:xfrm flipH="1">
            <a:off x="2881630" y="4999990"/>
            <a:ext cx="825500" cy="68199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37"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任务要求</a:t>
            </a:r>
          </a:p>
        </p:txBody>
      </p:sp>
      <p:sp>
        <p:nvSpPr>
          <p:cNvPr id="3" name="矩形 2"/>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4"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文本框 19"/>
          <p:cNvSpPr txBox="1"/>
          <p:nvPr/>
        </p:nvSpPr>
        <p:spPr>
          <a:xfrm>
            <a:off x="1217930" y="1663700"/>
            <a:ext cx="9756140" cy="378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zh-CN" sz="2400" noProof="0" dirty="0">
                <a:solidFill>
                  <a:schemeClr val="tx1"/>
                </a:solidFill>
                <a:effectLst/>
                <a:uLnTx/>
                <a:uFillTx/>
                <a:cs typeface="+mn-ea"/>
                <a:sym typeface="+mn-lt"/>
              </a:rPr>
              <a:t>硬件：</a:t>
            </a:r>
          </a:p>
          <a:p>
            <a:pPr indent="457200" algn="l" fontAlgn="auto"/>
            <a:r>
              <a:rPr sz="2400" noProof="0" dirty="0">
                <a:solidFill>
                  <a:schemeClr val="tx1"/>
                </a:solidFill>
                <a:effectLst/>
                <a:uLnTx/>
                <a:uFillTx/>
                <a:cs typeface="+mn-ea"/>
                <a:sym typeface="+mn-lt"/>
              </a:rPr>
              <a:t>1.小车尺寸，长:不超过 550mm 宽:不超过 360mm:高:能正常抓取工件即可</a:t>
            </a:r>
          </a:p>
          <a:p>
            <a:pPr indent="457200" algn="l" fontAlgn="auto"/>
            <a:r>
              <a:rPr sz="2400" noProof="0" dirty="0">
                <a:solidFill>
                  <a:schemeClr val="tx1"/>
                </a:solidFill>
                <a:effectLst/>
                <a:uLnTx/>
                <a:uFillTx/>
                <a:cs typeface="+mn-ea"/>
                <a:sym typeface="+mn-lt"/>
              </a:rPr>
              <a:t>2.小车具有机械手用于工件抓取和搬运，手爪抓取最远距离参考需要结合取放货的空间位置和自身车体大小设计，夹爪抓取物料最小重量为 150g.</a:t>
            </a:r>
          </a:p>
          <a:p>
            <a:pPr indent="457200" algn="l" fontAlgn="auto"/>
            <a:r>
              <a:rPr sz="2400" noProof="0" dirty="0">
                <a:solidFill>
                  <a:schemeClr val="tx1"/>
                </a:solidFill>
                <a:effectLst/>
                <a:uLnTx/>
                <a:uFillTx/>
                <a:cs typeface="+mn-ea"/>
                <a:sym typeface="+mn-lt"/>
              </a:rPr>
              <a:t>（注意:建议在制作小车机械手时考虑安装间隙及零件变形，以免机械手刚度不足造成夹取困难。）</a:t>
            </a:r>
          </a:p>
          <a:p>
            <a:pPr indent="457200" algn="l" fontAlgn="auto"/>
            <a:r>
              <a:rPr sz="2400" noProof="0" dirty="0">
                <a:solidFill>
                  <a:schemeClr val="tx1"/>
                </a:solidFill>
                <a:effectLst/>
                <a:uLnTx/>
                <a:uFillTx/>
                <a:cs typeface="+mn-ea"/>
                <a:sym typeface="+mn-lt"/>
              </a:rPr>
              <a:t>3.小车应具有二维码扫描模块和黑线寻迹模块，自行选择红外避障模块和超声波测距模块等其他传感器。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37"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任务要求</a:t>
            </a:r>
          </a:p>
        </p:txBody>
      </p:sp>
      <p:sp>
        <p:nvSpPr>
          <p:cNvPr id="3" name="矩形 2"/>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4"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文本框 19"/>
          <p:cNvSpPr txBox="1"/>
          <p:nvPr/>
        </p:nvSpPr>
        <p:spPr>
          <a:xfrm>
            <a:off x="1217930" y="2091055"/>
            <a:ext cx="9756140" cy="267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zh-CN" sz="2400" noProof="0" dirty="0">
                <a:solidFill>
                  <a:schemeClr val="tx1"/>
                </a:solidFill>
                <a:effectLst/>
                <a:uLnTx/>
                <a:uFillTx/>
                <a:cs typeface="+mn-ea"/>
                <a:sym typeface="+mn-lt"/>
              </a:rPr>
              <a:t>软件：</a:t>
            </a:r>
          </a:p>
          <a:p>
            <a:pPr indent="457200" algn="l" fontAlgn="auto"/>
            <a:r>
              <a:rPr sz="2400" noProof="0" dirty="0">
                <a:solidFill>
                  <a:schemeClr val="tx1"/>
                </a:solidFill>
                <a:effectLst/>
                <a:uLnTx/>
                <a:uFillTx/>
                <a:cs typeface="+mn-ea"/>
                <a:sym typeface="+mn-lt"/>
              </a:rPr>
              <a:t>1准确实现黑线寻迹，能够实现黑线环形路口的转弯。</a:t>
            </a:r>
          </a:p>
          <a:p>
            <a:pPr indent="457200" algn="l" fontAlgn="auto"/>
            <a:r>
              <a:rPr sz="2400" noProof="0" dirty="0">
                <a:solidFill>
                  <a:schemeClr val="tx1"/>
                </a:solidFill>
                <a:effectLst/>
                <a:uLnTx/>
                <a:uFillTx/>
                <a:cs typeface="+mn-ea"/>
                <a:sym typeface="+mn-lt"/>
              </a:rPr>
              <a:t>2在快到达停车位置时，通过测距提前减速，并通过黑线变化和测距精准停车。</a:t>
            </a:r>
          </a:p>
          <a:p>
            <a:pPr indent="457200" algn="l" fontAlgn="auto"/>
            <a:r>
              <a:rPr sz="2400" noProof="0" dirty="0">
                <a:solidFill>
                  <a:schemeClr val="tx1"/>
                </a:solidFill>
                <a:effectLst/>
                <a:uLnTx/>
                <a:uFillTx/>
                <a:cs typeface="+mn-ea"/>
                <a:sym typeface="+mn-lt"/>
              </a:rPr>
              <a:t>3提高机械爪的精确度和稳定性，实现精准抓取和放置。</a:t>
            </a:r>
          </a:p>
          <a:p>
            <a:pPr indent="457200" algn="l" fontAlgn="auto"/>
            <a:r>
              <a:rPr sz="2400" noProof="0" dirty="0">
                <a:solidFill>
                  <a:schemeClr val="tx1"/>
                </a:solidFill>
                <a:effectLst/>
                <a:uLnTx/>
                <a:uFillTx/>
                <a:cs typeface="+mn-ea"/>
                <a:sym typeface="+mn-lt"/>
              </a:rPr>
              <a:t>4小车应具有避障功能，在环形路口和停车位置应能够及时停车，防止碰撞。</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801911" y="2070117"/>
            <a:ext cx="2611131" cy="2717764"/>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4" name="组合 13"/>
          <p:cNvGrpSpPr/>
          <p:nvPr/>
        </p:nvGrpSpPr>
        <p:grpSpPr>
          <a:xfrm>
            <a:off x="-822837" y="-1740227"/>
            <a:ext cx="13690458" cy="9752745"/>
            <a:chOff x="-822837" y="-1740227"/>
            <a:chExt cx="13690458" cy="9752745"/>
          </a:xfrm>
        </p:grpSpPr>
        <p:sp>
          <p:nvSpPr>
            <p:cNvPr id="15" name="任意多边形: 形状 26"/>
            <p:cNvSpPr>
              <a:spLocks noChangeAspect="1"/>
            </p:cNvSpPr>
            <p:nvPr/>
          </p:nvSpPr>
          <p:spPr>
            <a:xfrm rot="12104625">
              <a:off x="-822837" y="-1740227"/>
              <a:ext cx="2772000" cy="27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任意多边形: 形状 1"/>
            <p:cNvSpPr/>
            <p:nvPr/>
          </p:nvSpPr>
          <p:spPr>
            <a:xfrm rot="2045644">
              <a:off x="10347621" y="5492518"/>
              <a:ext cx="2520000" cy="2520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文本框 17"/>
            <p:cNvSpPr txBox="1"/>
            <p:nvPr/>
          </p:nvSpPr>
          <p:spPr>
            <a:xfrm rot="10800000">
              <a:off x="10302137" y="-1573827"/>
              <a:ext cx="1604211"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1200" cap="none" spc="0" normalizeH="0" baseline="0" noProof="0" dirty="0">
                  <a:ln>
                    <a:noFill/>
                  </a:ln>
                  <a:solidFill>
                    <a:schemeClr val="accent1"/>
                  </a:solidFill>
                  <a:effectLst/>
                  <a:uLnTx/>
                  <a:uFillTx/>
                  <a:cs typeface="+mn-ea"/>
                  <a:sym typeface="+mn-lt"/>
                </a:rPr>
                <a:t>“</a:t>
              </a:r>
            </a:p>
          </p:txBody>
        </p:sp>
      </p:grpSp>
      <p:sp>
        <p:nvSpPr>
          <p:cNvPr id="21" name="椭圆 20"/>
          <p:cNvSpPr/>
          <p:nvPr/>
        </p:nvSpPr>
        <p:spPr>
          <a:xfrm rot="20722132">
            <a:off x="504305" y="5571497"/>
            <a:ext cx="824923" cy="8249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文本框 22"/>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02</a:t>
            </a:r>
            <a:endParaRPr kumimoji="0" lang="zh-CN" altLang="en-US" sz="9600" b="1" i="0" u="none" strike="noStrike" kern="1200" cap="none" spc="0" normalizeH="0" baseline="0" noProof="0" dirty="0">
              <a:ln>
                <a:noFill/>
              </a:ln>
              <a:solidFill>
                <a:schemeClr val="accent1"/>
              </a:solidFill>
              <a:effectLst/>
              <a:uLnTx/>
              <a:uFillTx/>
              <a:cs typeface="+mn-ea"/>
              <a:sym typeface="+mn-lt"/>
            </a:endParaRPr>
          </a:p>
        </p:txBody>
      </p:sp>
      <p:sp>
        <p:nvSpPr>
          <p:cNvPr id="8" name="矩形 8"/>
          <p:cNvSpPr/>
          <p:nvPr/>
        </p:nvSpPr>
        <p:spPr>
          <a:xfrm>
            <a:off x="1178560" y="2921635"/>
            <a:ext cx="4959985" cy="1014730"/>
          </a:xfrm>
          <a:prstGeom prst="rect">
            <a:avLst/>
          </a:prstGeom>
        </p:spPr>
        <p:txBody>
          <a:bodyPr wrap="square">
            <a:spAutoFit/>
          </a:bodyPr>
          <a:lstStyle/>
          <a:p>
            <a:pPr algn="ctr"/>
            <a:r>
              <a:rPr lang="zh-CN" altLang="en-US" sz="6000" dirty="0">
                <a:cs typeface="+mn-ea"/>
                <a:sym typeface="+mn-lt"/>
              </a:rPr>
              <a:t>驱动方式选用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图片 309"/>
          <p:cNvPicPr>
            <a:picLocks noChangeAspect="1" noChangeArrowheads="1"/>
          </p:cNvPicPr>
          <p:nvPr/>
        </p:nvPicPr>
        <p:blipFill>
          <a:blip r:embed="rId3">
            <a:extLst>
              <a:ext uri="{28A0092B-C50C-407E-A947-70E740481C1C}">
                <a14:useLocalDpi xmlns:a14="http://schemas.microsoft.com/office/drawing/2010/main" val="0"/>
              </a:ext>
            </a:extLst>
          </a:blip>
          <a:srcRect l="1678" t="33973" r="1979" b="18628"/>
          <a:stretch>
            <a:fillRect/>
          </a:stretch>
        </p:blipFill>
        <p:spPr>
          <a:xfrm>
            <a:off x="1145858" y="3603308"/>
            <a:ext cx="4196715" cy="2752725"/>
          </a:xfrm>
          <a:prstGeom prst="rect">
            <a:avLst/>
          </a:prstGeom>
          <a:noFill/>
          <a:ln>
            <a:noFill/>
          </a:ln>
        </p:spPr>
      </p:pic>
      <p:pic>
        <p:nvPicPr>
          <p:cNvPr id="3" name="图片 2" descr="F11B99CA43E07D5F5717E05D4A84032B"/>
          <p:cNvPicPr>
            <a:picLocks noChangeAspect="1"/>
          </p:cNvPicPr>
          <p:nvPr/>
        </p:nvPicPr>
        <p:blipFill>
          <a:blip r:embed="rId4"/>
          <a:srcRect l="3542" t="19188" r="3562" b="28104"/>
          <a:stretch>
            <a:fillRect/>
          </a:stretch>
        </p:blipFill>
        <p:spPr>
          <a:xfrm>
            <a:off x="5708015" y="3466465"/>
            <a:ext cx="5662930" cy="3213100"/>
          </a:xfrm>
          <a:prstGeom prst="rect">
            <a:avLst/>
          </a:prstGeom>
        </p:spPr>
      </p:pic>
      <p:sp>
        <p:nvSpPr>
          <p:cNvPr id="45"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46"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底盘驱动</a:t>
            </a:r>
          </a:p>
        </p:txBody>
      </p:sp>
      <p:grpSp>
        <p:nvGrpSpPr>
          <p:cNvPr id="47" name="组合 46"/>
          <p:cNvGrpSpPr/>
          <p:nvPr/>
        </p:nvGrpSpPr>
        <p:grpSpPr>
          <a:xfrm>
            <a:off x="925225" y="484441"/>
            <a:ext cx="11512319" cy="7057559"/>
            <a:chOff x="925225" y="484441"/>
            <a:chExt cx="11512319" cy="7057559"/>
          </a:xfrm>
        </p:grpSpPr>
        <p:sp>
          <p:nvSpPr>
            <p:cNvPr id="48" name="矩形 47"/>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49"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3"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20" name="文本框 19"/>
          <p:cNvSpPr txBox="1"/>
          <p:nvPr/>
        </p:nvSpPr>
        <p:spPr>
          <a:xfrm>
            <a:off x="1146175" y="1007745"/>
            <a:ext cx="9756140" cy="267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en-US" sz="2400" noProof="0" dirty="0">
                <a:solidFill>
                  <a:schemeClr val="tx1"/>
                </a:solidFill>
                <a:effectLst/>
                <a:uLnTx/>
                <a:uFillTx/>
                <a:cs typeface="+mn-ea"/>
                <a:sym typeface="+mn-lt"/>
              </a:rPr>
              <a:t>     </a:t>
            </a:r>
            <a:r>
              <a:rPr sz="2400" noProof="0" dirty="0">
                <a:solidFill>
                  <a:schemeClr val="tx1"/>
                </a:solidFill>
                <a:effectLst/>
                <a:uLnTx/>
                <a:uFillTx/>
                <a:cs typeface="+mn-ea"/>
                <a:sym typeface="+mn-lt"/>
              </a:rPr>
              <a:t>驱动执行元件有电磁式、液压式、气压式、考虑到本次项目，选用电磁式驱动执行元件。电气驱动装置电源容易得到，电机容易控制，可靠性、稳定性和环境适应性好，与计算机等控制装置的接口简单，占用空间小。</a:t>
            </a:r>
          </a:p>
          <a:p>
            <a:pPr indent="457200" algn="l" fontAlgn="auto"/>
            <a:r>
              <a:rPr sz="2400" noProof="0" dirty="0">
                <a:solidFill>
                  <a:schemeClr val="tx1"/>
                </a:solidFill>
                <a:effectLst/>
                <a:uLnTx/>
                <a:uFillTx/>
                <a:cs typeface="+mn-ea"/>
                <a:sym typeface="+mn-lt"/>
              </a:rPr>
              <a:t>履带底盘的驱动电机选择带有编码器的直流减速有刷电机。响应速度快、功率密度大、扭矩大，可承担的载荷高，可实现高精度的数字控制，需用换向器件，应及时维护更换。</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37"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机械臂驱动</a:t>
            </a:r>
          </a:p>
        </p:txBody>
      </p:sp>
      <p:sp>
        <p:nvSpPr>
          <p:cNvPr id="3" name="矩形 2"/>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4"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文本框 19"/>
          <p:cNvSpPr txBox="1"/>
          <p:nvPr/>
        </p:nvSpPr>
        <p:spPr>
          <a:xfrm>
            <a:off x="441325" y="2201545"/>
            <a:ext cx="6616065" cy="1568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en-US" sz="2400" noProof="0" dirty="0">
                <a:solidFill>
                  <a:schemeClr val="tx1"/>
                </a:solidFill>
                <a:effectLst/>
                <a:uLnTx/>
                <a:uFillTx/>
                <a:cs typeface="+mn-ea"/>
                <a:sym typeface="+mn-lt"/>
              </a:rPr>
              <a:t>     </a:t>
            </a:r>
            <a:r>
              <a:rPr sz="2400" noProof="0" dirty="0">
                <a:solidFill>
                  <a:schemeClr val="tx1"/>
                </a:solidFill>
                <a:effectLst/>
                <a:uLnTx/>
                <a:uFillTx/>
                <a:cs typeface="+mn-ea"/>
                <a:sym typeface="+mn-lt"/>
              </a:rPr>
              <a:t>机械臂的3个关节，采用步进电机，转角可与数字脉冲成比例，可构成直接数字控制，可以有数字表示需要转的角度，可构成廉价的开环系统，控制系统非常简单。</a:t>
            </a:r>
          </a:p>
        </p:txBody>
      </p:sp>
      <p:pic>
        <p:nvPicPr>
          <p:cNvPr id="9" name="图片 8" descr="Y2OE5E}Y03%LU)Q1)EI{)K8"/>
          <p:cNvPicPr>
            <a:picLocks noChangeAspect="1"/>
          </p:cNvPicPr>
          <p:nvPr/>
        </p:nvPicPr>
        <p:blipFill>
          <a:blip r:embed="rId3"/>
          <a:stretch>
            <a:fillRect/>
          </a:stretch>
        </p:blipFill>
        <p:spPr>
          <a:xfrm>
            <a:off x="7541895" y="1029335"/>
            <a:ext cx="3360420" cy="5074285"/>
          </a:xfrm>
          <a:prstGeom prst="rect">
            <a:avLst/>
          </a:prstGeom>
        </p:spPr>
      </p:pic>
      <p:pic>
        <p:nvPicPr>
          <p:cNvPr id="310" name="图片 3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324225" y="3884930"/>
            <a:ext cx="2011680" cy="2011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íṧlíḍè"/>
          <p:cNvSpPr/>
          <p:nvPr/>
        </p:nvSpPr>
        <p:spPr bwMode="auto">
          <a:xfrm>
            <a:off x="0" y="525681"/>
            <a:ext cx="2092035" cy="481651"/>
          </a:xfrm>
          <a:prstGeom prst="homePlate">
            <a:avLst>
              <a:gd name="adj" fmla="val 0"/>
            </a:avLst>
          </a:prstGeom>
          <a:solidFill>
            <a:schemeClr val="accent1"/>
          </a:solidFill>
          <a:ln w="19050">
            <a:noFill/>
            <a:round/>
          </a:ln>
        </p:spPr>
        <p:txBody>
          <a:bodyPr anchor="ctr"/>
          <a:lstStyle/>
          <a:p>
            <a:pPr algn="ctr"/>
            <a:endParaRPr>
              <a:cs typeface="+mn-ea"/>
              <a:sym typeface="+mn-lt"/>
            </a:endParaRPr>
          </a:p>
        </p:txBody>
      </p:sp>
      <p:sp>
        <p:nvSpPr>
          <p:cNvPr id="31" name="ïş1ídè"/>
          <p:cNvSpPr txBox="1"/>
          <p:nvPr/>
        </p:nvSpPr>
        <p:spPr>
          <a:xfrm>
            <a:off x="55186" y="572360"/>
            <a:ext cx="1981604" cy="389252"/>
          </a:xfrm>
          <a:prstGeom prst="rect">
            <a:avLst/>
          </a:prstGeom>
          <a:noFill/>
        </p:spPr>
        <p:txBody>
          <a:bodyPr wrap="square">
            <a:normAutofit/>
          </a:bodyPr>
          <a:lstStyle/>
          <a:p>
            <a:pPr algn="dist"/>
            <a:r>
              <a:rPr lang="zh-CN" altLang="en-US" dirty="0">
                <a:solidFill>
                  <a:schemeClr val="bg1"/>
                </a:solidFill>
                <a:cs typeface="+mn-ea"/>
                <a:sym typeface="+mn-lt"/>
              </a:rPr>
              <a:t>末端驱动</a:t>
            </a:r>
          </a:p>
        </p:txBody>
      </p:sp>
      <p:grpSp>
        <p:nvGrpSpPr>
          <p:cNvPr id="32" name="组合 31"/>
          <p:cNvGrpSpPr/>
          <p:nvPr/>
        </p:nvGrpSpPr>
        <p:grpSpPr>
          <a:xfrm>
            <a:off x="925225" y="484441"/>
            <a:ext cx="11512319" cy="7057559"/>
            <a:chOff x="925225" y="484441"/>
            <a:chExt cx="11512319" cy="7057559"/>
          </a:xfrm>
        </p:grpSpPr>
        <p:sp>
          <p:nvSpPr>
            <p:cNvPr id="33" name="矩形 32"/>
            <p:cNvSpPr/>
            <p:nvPr/>
          </p:nvSpPr>
          <p:spPr>
            <a:xfrm>
              <a:off x="11370785" y="641643"/>
              <a:ext cx="497242" cy="497242"/>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4" name="矩形: 圆角 4"/>
            <p:cNvSpPr/>
            <p:nvPr/>
          </p:nvSpPr>
          <p:spPr>
            <a:xfrm rot="18520264">
              <a:off x="10546573" y="6174000"/>
              <a:ext cx="1368000" cy="1368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5" name="矩形: 圆角 4"/>
            <p:cNvSpPr/>
            <p:nvPr/>
          </p:nvSpPr>
          <p:spPr>
            <a:xfrm>
              <a:off x="925225" y="6103932"/>
              <a:ext cx="576000" cy="576000"/>
            </a:xfrm>
            <a:prstGeom prst="rect">
              <a:avLst/>
            </a:prstGeom>
            <a:solidFill>
              <a:srgbClr val="C7D4E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矩形: 圆角 4"/>
            <p:cNvSpPr/>
            <p:nvPr/>
          </p:nvSpPr>
          <p:spPr>
            <a:xfrm>
              <a:off x="1363344" y="6283932"/>
              <a:ext cx="216000" cy="2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矩形: 圆角 4"/>
            <p:cNvSpPr/>
            <p:nvPr/>
          </p:nvSpPr>
          <p:spPr>
            <a:xfrm>
              <a:off x="11307077" y="484441"/>
              <a:ext cx="468027"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圆角 4"/>
            <p:cNvSpPr/>
            <p:nvPr/>
          </p:nvSpPr>
          <p:spPr>
            <a:xfrm rot="18041694">
              <a:off x="11609544" y="6324923"/>
              <a:ext cx="828000" cy="82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20" name="文本框 19"/>
          <p:cNvSpPr txBox="1"/>
          <p:nvPr/>
        </p:nvSpPr>
        <p:spPr>
          <a:xfrm>
            <a:off x="441325" y="2110740"/>
            <a:ext cx="6616065" cy="1568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indent="0" algn="l" fontAlgn="auto"/>
            <a:r>
              <a:rPr lang="en-US" sz="2400" noProof="0" dirty="0">
                <a:solidFill>
                  <a:schemeClr val="tx1"/>
                </a:solidFill>
                <a:effectLst/>
                <a:uLnTx/>
                <a:uFillTx/>
                <a:cs typeface="+mn-ea"/>
                <a:sym typeface="+mn-lt"/>
              </a:rPr>
              <a:t>     </a:t>
            </a:r>
            <a:r>
              <a:rPr sz="2400" noProof="0" dirty="0">
                <a:solidFill>
                  <a:schemeClr val="tx1"/>
                </a:solidFill>
                <a:effectLst/>
                <a:uLnTx/>
                <a:uFillTx/>
                <a:cs typeface="+mn-ea"/>
                <a:sym typeface="+mn-lt"/>
              </a:rPr>
              <a:t>夹爪采用舵机。舵机是一种伺服电机，可以通过PWM波信号给定转角角度信息，转动至指定转角角度信息，转动至指定角度，并且能够在指定角度保持、承受一定的外力矩，速度快。</a:t>
            </a:r>
          </a:p>
        </p:txBody>
      </p:sp>
      <p:pic>
        <p:nvPicPr>
          <p:cNvPr id="311" name="图片 311"/>
          <p:cNvPicPr>
            <a:picLocks noChangeAspect="1" noChangeArrowheads="1"/>
          </p:cNvPicPr>
          <p:nvPr/>
        </p:nvPicPr>
        <p:blipFill>
          <a:blip r:embed="rId3" cstate="print">
            <a:extLst>
              <a:ext uri="{28A0092B-C50C-407E-A947-70E740481C1C}">
                <a14:useLocalDpi xmlns:a14="http://schemas.microsoft.com/office/drawing/2010/main" val="0"/>
              </a:ext>
            </a:extLst>
          </a:blip>
          <a:srcRect t="14401" b="26870"/>
          <a:stretch>
            <a:fillRect/>
          </a:stretch>
        </p:blipFill>
        <p:spPr>
          <a:xfrm>
            <a:off x="2926080" y="4064000"/>
            <a:ext cx="2993390" cy="1757680"/>
          </a:xfrm>
          <a:prstGeom prst="rect">
            <a:avLst/>
          </a:prstGeom>
          <a:noFill/>
          <a:ln>
            <a:noFill/>
          </a:ln>
        </p:spPr>
      </p:pic>
      <p:pic>
        <p:nvPicPr>
          <p:cNvPr id="2" name="图片 -2147482456"/>
          <p:cNvPicPr>
            <a:picLocks noChangeAspect="1"/>
          </p:cNvPicPr>
          <p:nvPr/>
        </p:nvPicPr>
        <p:blipFill>
          <a:blip r:embed="rId4"/>
          <a:stretch>
            <a:fillRect/>
          </a:stretch>
        </p:blipFill>
        <p:spPr>
          <a:xfrm>
            <a:off x="7727315" y="1806575"/>
            <a:ext cx="3058795" cy="26917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2i351nd">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865</Words>
  <Application>Microsoft Office PowerPoint</Application>
  <PresentationFormat>宽屏</PresentationFormat>
  <Paragraphs>131</Paragraphs>
  <Slides>27</Slides>
  <Notes>27</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等线</vt:lpstr>
      <vt:lpstr>宋体</vt:lpstr>
      <vt:lpstr>微软雅黑</vt:lpstr>
      <vt:lpstr>Agency FB</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蓝色工作汇报</dc:title>
  <dc:creator>第一PPT</dc:creator>
  <cp:keywords>www.1ppt.com</cp:keywords>
  <dc:description>www.1ppt.com</dc:description>
  <cp:lastModifiedBy>Administrator</cp:lastModifiedBy>
  <cp:revision>36</cp:revision>
  <dcterms:created xsi:type="dcterms:W3CDTF">2021-06-12T07:20:00Z</dcterms:created>
  <dcterms:modified xsi:type="dcterms:W3CDTF">2021-12-10T00:19:21Z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